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75" r:id="rId3"/>
    <p:sldId id="261" r:id="rId4"/>
    <p:sldId id="290" r:id="rId5"/>
    <p:sldId id="291" r:id="rId6"/>
    <p:sldId id="260" r:id="rId7"/>
    <p:sldId id="263" r:id="rId8"/>
    <p:sldId id="266" r:id="rId9"/>
    <p:sldId id="277" r:id="rId10"/>
    <p:sldId id="278" r:id="rId11"/>
    <p:sldId id="279" r:id="rId12"/>
    <p:sldId id="280" r:id="rId13"/>
    <p:sldId id="281" r:id="rId14"/>
    <p:sldId id="282" r:id="rId15"/>
    <p:sldId id="264" r:id="rId16"/>
    <p:sldId id="283" r:id="rId17"/>
    <p:sldId id="288" r:id="rId18"/>
    <p:sldId id="284" r:id="rId19"/>
    <p:sldId id="289" r:id="rId20"/>
    <p:sldId id="292" r:id="rId21"/>
    <p:sldId id="293" r:id="rId22"/>
    <p:sldId id="285" r:id="rId23"/>
    <p:sldId id="286" r:id="rId24"/>
    <p:sldId id="294" r:id="rId25"/>
    <p:sldId id="287" r:id="rId26"/>
    <p:sldId id="269" r:id="rId27"/>
    <p:sldId id="258" r:id="rId28"/>
    <p:sldId id="265" r:id="rId2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21" autoAdjust="0"/>
    <p:restoredTop sz="94580" autoAdjust="0"/>
  </p:normalViewPr>
  <p:slideViewPr>
    <p:cSldViewPr>
      <p:cViewPr>
        <p:scale>
          <a:sx n="91" d="100"/>
          <a:sy n="91" d="100"/>
        </p:scale>
        <p:origin x="-792" y="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9BE9C7E-CA72-4938-A01D-BABB56FECDC8}" type="datetimeFigureOut">
              <a:rPr lang="en-US"/>
              <a:pPr>
                <a:defRPr/>
              </a:pPr>
              <a:t>5/17/2016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FA14DF1-F7E9-48EB-B325-1BA829FE07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62941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Cdb2004169gl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F66073D-4912-440B-857C-E0C6716C5B23}" type="slidenum">
              <a:rPr 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4948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/>
          </p:cNvSpPr>
          <p:nvPr/>
        </p:nvSpPr>
        <p:spPr bwMode="gray">
          <a:xfrm>
            <a:off x="-9525" y="1447800"/>
            <a:ext cx="9164638" cy="3832225"/>
          </a:xfrm>
          <a:custGeom>
            <a:avLst/>
            <a:gdLst>
              <a:gd name="T0" fmla="*/ 2147483646 w 5773"/>
              <a:gd name="T1" fmla="*/ 2147483646 h 2414"/>
              <a:gd name="T2" fmla="*/ 2147483646 w 5773"/>
              <a:gd name="T3" fmla="*/ 2147483646 h 2414"/>
              <a:gd name="T4" fmla="*/ 2147483646 w 5773"/>
              <a:gd name="T5" fmla="*/ 2147483646 h 2414"/>
              <a:gd name="T6" fmla="*/ 2147483646 w 5773"/>
              <a:gd name="T7" fmla="*/ 2147483646 h 2414"/>
              <a:gd name="T8" fmla="*/ 2147483646 w 5773"/>
              <a:gd name="T9" fmla="*/ 2147483646 h 2414"/>
              <a:gd name="T10" fmla="*/ 2147483646 w 5773"/>
              <a:gd name="T11" fmla="*/ 2147483646 h 2414"/>
              <a:gd name="T12" fmla="*/ 2147483646 w 5773"/>
              <a:gd name="T13" fmla="*/ 2147483646 h 2414"/>
              <a:gd name="T14" fmla="*/ 2147483646 w 5773"/>
              <a:gd name="T15" fmla="*/ 2147483646 h 2414"/>
              <a:gd name="T16" fmla="*/ 2147483646 w 5773"/>
              <a:gd name="T17" fmla="*/ 2147483646 h 24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3" h="2414">
                <a:moveTo>
                  <a:pt x="12" y="124"/>
                </a:moveTo>
                <a:cubicBezTo>
                  <a:pt x="150" y="76"/>
                  <a:pt x="581" y="0"/>
                  <a:pt x="1381" y="12"/>
                </a:cubicBezTo>
                <a:cubicBezTo>
                  <a:pt x="2181" y="23"/>
                  <a:pt x="3370" y="437"/>
                  <a:pt x="4064" y="581"/>
                </a:cubicBezTo>
                <a:cubicBezTo>
                  <a:pt x="4758" y="725"/>
                  <a:pt x="5635" y="219"/>
                  <a:pt x="5773" y="118"/>
                </a:cubicBezTo>
                <a:lnTo>
                  <a:pt x="5766" y="2151"/>
                </a:lnTo>
                <a:cubicBezTo>
                  <a:pt x="4994" y="2407"/>
                  <a:pt x="4326" y="2311"/>
                  <a:pt x="3966" y="2263"/>
                </a:cubicBezTo>
                <a:cubicBezTo>
                  <a:pt x="3606" y="2215"/>
                  <a:pt x="2715" y="1873"/>
                  <a:pt x="1963" y="1897"/>
                </a:cubicBezTo>
                <a:cubicBezTo>
                  <a:pt x="1305" y="1893"/>
                  <a:pt x="0" y="2402"/>
                  <a:pt x="6" y="2407"/>
                </a:cubicBezTo>
                <a:cubicBezTo>
                  <a:pt x="12" y="2414"/>
                  <a:pt x="12" y="568"/>
                  <a:pt x="12" y="124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Freeform 18"/>
          <p:cNvSpPr>
            <a:spLocks/>
          </p:cNvSpPr>
          <p:nvPr/>
        </p:nvSpPr>
        <p:spPr bwMode="gray">
          <a:xfrm>
            <a:off x="-9525" y="1730375"/>
            <a:ext cx="9150350" cy="3265488"/>
          </a:xfrm>
          <a:custGeom>
            <a:avLst/>
            <a:gdLst>
              <a:gd name="T0" fmla="*/ 2147483646 w 5764"/>
              <a:gd name="T1" fmla="*/ 2147483646 h 2057"/>
              <a:gd name="T2" fmla="*/ 2147483646 w 5764"/>
              <a:gd name="T3" fmla="*/ 2147483646 h 2057"/>
              <a:gd name="T4" fmla="*/ 2147483646 w 5764"/>
              <a:gd name="T5" fmla="*/ 2147483646 h 2057"/>
              <a:gd name="T6" fmla="*/ 2147483646 w 5764"/>
              <a:gd name="T7" fmla="*/ 2147483646 h 2057"/>
              <a:gd name="T8" fmla="*/ 2147483646 w 5764"/>
              <a:gd name="T9" fmla="*/ 2147483646 h 2057"/>
              <a:gd name="T10" fmla="*/ 2147483646 w 5764"/>
              <a:gd name="T11" fmla="*/ 2147483646 h 2057"/>
              <a:gd name="T12" fmla="*/ 2147483646 w 5764"/>
              <a:gd name="T13" fmla="*/ 2147483646 h 2057"/>
              <a:gd name="T14" fmla="*/ 2147483646 w 5764"/>
              <a:gd name="T15" fmla="*/ 2147483646 h 2057"/>
              <a:gd name="T16" fmla="*/ 2147483646 w 5764"/>
              <a:gd name="T17" fmla="*/ 2147483646 h 20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4" h="2057">
                <a:moveTo>
                  <a:pt x="6" y="272"/>
                </a:moveTo>
                <a:cubicBezTo>
                  <a:pt x="144" y="233"/>
                  <a:pt x="656" y="0"/>
                  <a:pt x="1453" y="10"/>
                </a:cubicBezTo>
                <a:cubicBezTo>
                  <a:pt x="2250" y="20"/>
                  <a:pt x="3475" y="403"/>
                  <a:pt x="4182" y="482"/>
                </a:cubicBezTo>
                <a:cubicBezTo>
                  <a:pt x="4890" y="561"/>
                  <a:pt x="5626" y="237"/>
                  <a:pt x="5764" y="154"/>
                </a:cubicBezTo>
                <a:lnTo>
                  <a:pt x="5764" y="1806"/>
                </a:lnTo>
                <a:cubicBezTo>
                  <a:pt x="4919" y="2052"/>
                  <a:pt x="4485" y="2057"/>
                  <a:pt x="4005" y="1994"/>
                </a:cubicBezTo>
                <a:cubicBezTo>
                  <a:pt x="3526" y="1929"/>
                  <a:pt x="2640" y="1502"/>
                  <a:pt x="1891" y="1522"/>
                </a:cubicBezTo>
                <a:cubicBezTo>
                  <a:pt x="1234" y="1519"/>
                  <a:pt x="0" y="1962"/>
                  <a:pt x="6" y="1967"/>
                </a:cubicBezTo>
                <a:cubicBezTo>
                  <a:pt x="12" y="1972"/>
                  <a:pt x="6" y="641"/>
                  <a:pt x="6" y="2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086600" y="1947863"/>
            <a:ext cx="533400" cy="533400"/>
            <a:chOff x="4752" y="1200"/>
            <a:chExt cx="288" cy="288"/>
          </a:xfrm>
        </p:grpSpPr>
        <p:sp>
          <p:nvSpPr>
            <p:cNvPr id="7" name="Oval 20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Oval 21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grpSp>
        <p:nvGrpSpPr>
          <p:cNvPr id="9" name="Group 22"/>
          <p:cNvGrpSpPr>
            <a:grpSpLocks/>
          </p:cNvGrpSpPr>
          <p:nvPr/>
        </p:nvGrpSpPr>
        <p:grpSpPr bwMode="auto">
          <a:xfrm>
            <a:off x="7620000" y="1371600"/>
            <a:ext cx="914400" cy="914400"/>
            <a:chOff x="4992" y="816"/>
            <a:chExt cx="576" cy="576"/>
          </a:xfrm>
        </p:grpSpPr>
        <p:sp>
          <p:nvSpPr>
            <p:cNvPr id="10" name="Oval 23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en-US" smtClean="0"/>
            </a:p>
          </p:txBody>
        </p:sp>
        <p:sp>
          <p:nvSpPr>
            <p:cNvPr id="11" name="Oval 24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grpSp>
        <p:nvGrpSpPr>
          <p:cNvPr id="12" name="Group 25"/>
          <p:cNvGrpSpPr>
            <a:grpSpLocks/>
          </p:cNvGrpSpPr>
          <p:nvPr/>
        </p:nvGrpSpPr>
        <p:grpSpPr bwMode="auto">
          <a:xfrm>
            <a:off x="304800" y="3429000"/>
            <a:ext cx="1295400" cy="1371600"/>
            <a:chOff x="4992" y="816"/>
            <a:chExt cx="576" cy="576"/>
          </a:xfrm>
        </p:grpSpPr>
        <p:sp>
          <p:nvSpPr>
            <p:cNvPr id="13" name="Oval 26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en-US" smtClean="0"/>
            </a:p>
          </p:txBody>
        </p:sp>
        <p:sp>
          <p:nvSpPr>
            <p:cNvPr id="14" name="Oval 27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grpSp>
        <p:nvGrpSpPr>
          <p:cNvPr id="15" name="Group 16"/>
          <p:cNvGrpSpPr>
            <a:grpSpLocks/>
          </p:cNvGrpSpPr>
          <p:nvPr/>
        </p:nvGrpSpPr>
        <p:grpSpPr bwMode="auto">
          <a:xfrm>
            <a:off x="228600" y="304800"/>
            <a:ext cx="1079500" cy="633413"/>
            <a:chOff x="2680" y="3678"/>
            <a:chExt cx="680" cy="399"/>
          </a:xfrm>
        </p:grpSpPr>
        <p:sp>
          <p:nvSpPr>
            <p:cNvPr id="16" name="Text Box 14"/>
            <p:cNvSpPr txBox="1">
              <a:spLocks noChangeArrowheads="1"/>
            </p:cNvSpPr>
            <p:nvPr/>
          </p:nvSpPr>
          <p:spPr bwMode="gray">
            <a:xfrm>
              <a:off x="2680" y="3789"/>
              <a:ext cx="6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2400" b="1" smtClean="0">
                  <a:solidFill>
                    <a:schemeClr val="tx2"/>
                  </a:solidFill>
                  <a:cs typeface="Arial" charset="0"/>
                </a:rPr>
                <a:t>LOGO</a:t>
              </a:r>
            </a:p>
          </p:txBody>
        </p:sp>
        <p:sp>
          <p:nvSpPr>
            <p:cNvPr id="17" name="AutoShape 15"/>
            <p:cNvSpPr>
              <a:spLocks noChangeArrowheads="1"/>
            </p:cNvSpPr>
            <p:nvPr/>
          </p:nvSpPr>
          <p:spPr bwMode="gray">
            <a:xfrm rot="5400000">
              <a:off x="2928" y="3493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en-US" smtClean="0"/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2590800"/>
            <a:ext cx="7086600" cy="1012825"/>
          </a:xfrm>
          <a:effectLst>
            <a:outerShdw dist="53882" dir="2700000" algn="ctr" rotWithShape="0">
              <a:schemeClr val="tx1"/>
            </a:outerShdw>
          </a:effectLst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295400" y="3581400"/>
            <a:ext cx="67056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61E96893-4E3F-4F60-818D-69EB4F2E5AE9}" type="datetimeFigureOut">
              <a:rPr lang="en-US"/>
              <a:pPr>
                <a:defRPr/>
              </a:pPr>
              <a:t>5/17/2016</a:t>
            </a:fld>
            <a:endParaRPr lang="en-US"/>
          </a:p>
        </p:txBody>
      </p:sp>
      <p:sp>
        <p:nvSpPr>
          <p:cNvPr id="1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63201809-4EB1-4A9C-ACEA-50EF172C17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71535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9EF065-7052-41C1-846F-E340246B9B94}" type="datetimeFigureOut">
              <a:rPr lang="en-US"/>
              <a:pPr>
                <a:defRPr/>
              </a:pPr>
              <a:t>5/17/2016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84C11-9051-425D-945F-2B04A9DA9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98171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359613-8056-413E-BE3A-68BF4AE55281}" type="datetimeFigureOut">
              <a:rPr lang="en-US"/>
              <a:pPr>
                <a:defRPr/>
              </a:pPr>
              <a:t>5/17/2016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C945BC-1D61-4F85-B343-618E5B1B76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326036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91400" cy="563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828800"/>
            <a:ext cx="8229600" cy="4495800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E2F2E-E6FA-432E-98AA-128BC8B16E0A}" type="datetimeFigureOut">
              <a:rPr lang="en-US"/>
              <a:pPr>
                <a:defRPr/>
              </a:pPr>
              <a:t>5/17/2016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7F0A0-B706-494A-A4A5-A5BAD65A4A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31982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2D658-E272-48F7-A5FD-3DCE4A698498}" type="datetimeFigureOut">
              <a:rPr lang="en-US"/>
              <a:pPr>
                <a:defRPr/>
              </a:pPr>
              <a:t>5/17/2016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95349F-5683-4511-87E5-08E095FA8A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50735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D0F45A-7EAF-47A9-9B48-70F8B43FDC6F}" type="datetimeFigureOut">
              <a:rPr lang="en-US"/>
              <a:pPr>
                <a:defRPr/>
              </a:pPr>
              <a:t>5/17/2016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DC832-0563-4A88-9F07-09CD717825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32259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A29106-8CD5-4327-951C-61BFAAFA0FD7}" type="datetimeFigureOut">
              <a:rPr lang="en-US"/>
              <a:pPr>
                <a:defRPr/>
              </a:pPr>
              <a:t>5/17/2016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056D8-C561-4645-B900-F46EFC2319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65244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2C52C-22E6-4553-8424-64005542CB0E}" type="datetimeFigureOut">
              <a:rPr lang="en-US"/>
              <a:pPr>
                <a:defRPr/>
              </a:pPr>
              <a:t>5/17/2016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9B58F-361D-47FB-8700-8741181F7D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490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BCAC0-1637-447D-9B84-7B85650E9D8D}" type="datetimeFigureOut">
              <a:rPr lang="en-US"/>
              <a:pPr>
                <a:defRPr/>
              </a:pPr>
              <a:t>5/17/2016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BD43C-E7F4-41A8-AB0F-C56253666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41580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7544B-D656-45A9-A8E4-BD6D495973DB}" type="datetimeFigureOut">
              <a:rPr lang="en-US"/>
              <a:pPr>
                <a:defRPr/>
              </a:pPr>
              <a:t>5/17/2016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9F3B2-1740-4BD8-974C-DEF6C67375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81455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B359F-7D1A-41B9-8785-D20202B3B94C}" type="datetimeFigureOut">
              <a:rPr lang="en-US"/>
              <a:pPr>
                <a:defRPr/>
              </a:pPr>
              <a:t>5/17/2016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99084E-1CA9-4DE5-9714-0473041294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95344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3436B-669F-46E6-ACDB-93834E26950C}" type="datetimeFigureOut">
              <a:rPr lang="en-US"/>
              <a:pPr>
                <a:defRPr/>
              </a:pPr>
              <a:t>5/17/2016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FC382-4BCF-45D3-BE52-CC14BD9D5A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14973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7"/>
          <p:cNvGraphicFramePr>
            <a:graphicFrameLocks noChangeAspect="1"/>
          </p:cNvGraphicFramePr>
          <p:nvPr/>
        </p:nvGraphicFramePr>
        <p:xfrm>
          <a:off x="0" y="0"/>
          <a:ext cx="9144000" cy="1200150"/>
        </p:xfrm>
        <a:graphic>
          <a:graphicData uri="http://schemas.openxmlformats.org/presentationml/2006/ole">
            <p:oleObj spid="_x0000_s1131" name="Image" r:id="rId15" imgW="9561905" imgH="1600000" progId="">
              <p:embed/>
            </p:oleObj>
          </a:graphicData>
        </a:graphic>
      </p:graphicFrame>
      <p:sp>
        <p:nvSpPr>
          <p:cNvPr id="1027" name="Freeform 16"/>
          <p:cNvSpPr>
            <a:spLocks/>
          </p:cNvSpPr>
          <p:nvPr/>
        </p:nvSpPr>
        <p:spPr bwMode="gray">
          <a:xfrm>
            <a:off x="-11113" y="280988"/>
            <a:ext cx="9155113" cy="1620837"/>
          </a:xfrm>
          <a:custGeom>
            <a:avLst/>
            <a:gdLst>
              <a:gd name="T0" fmla="*/ 2147483646 w 5767"/>
              <a:gd name="T1" fmla="*/ 2147483646 h 1021"/>
              <a:gd name="T2" fmla="*/ 2147483646 w 5767"/>
              <a:gd name="T3" fmla="*/ 2147483646 h 1021"/>
              <a:gd name="T4" fmla="*/ 2147483646 w 5767"/>
              <a:gd name="T5" fmla="*/ 2147483646 h 1021"/>
              <a:gd name="T6" fmla="*/ 2147483646 w 5767"/>
              <a:gd name="T7" fmla="*/ 0 h 1021"/>
              <a:gd name="T8" fmla="*/ 2147483646 w 5767"/>
              <a:gd name="T9" fmla="*/ 2147483646 h 1021"/>
              <a:gd name="T10" fmla="*/ 2147483646 w 5767"/>
              <a:gd name="T11" fmla="*/ 2147483646 h 1021"/>
              <a:gd name="T12" fmla="*/ 2147483646 w 5767"/>
              <a:gd name="T13" fmla="*/ 2147483646 h 1021"/>
              <a:gd name="T14" fmla="*/ 2147483646 w 5767"/>
              <a:gd name="T15" fmla="*/ 2147483646 h 1021"/>
              <a:gd name="T16" fmla="*/ 2147483646 w 5767"/>
              <a:gd name="T17" fmla="*/ 2147483646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8" name="Freeform 17"/>
          <p:cNvSpPr>
            <a:spLocks/>
          </p:cNvSpPr>
          <p:nvPr/>
        </p:nvSpPr>
        <p:spPr bwMode="gray">
          <a:xfrm>
            <a:off x="-20638" y="533400"/>
            <a:ext cx="9161463" cy="1006475"/>
          </a:xfrm>
          <a:custGeom>
            <a:avLst/>
            <a:gdLst>
              <a:gd name="T0" fmla="*/ 2147483646 w 5771"/>
              <a:gd name="T1" fmla="*/ 2147483646 h 634"/>
              <a:gd name="T2" fmla="*/ 2147483646 w 5771"/>
              <a:gd name="T3" fmla="*/ 2147483646 h 634"/>
              <a:gd name="T4" fmla="*/ 2147483646 w 5771"/>
              <a:gd name="T5" fmla="*/ 2147483646 h 634"/>
              <a:gd name="T6" fmla="*/ 2147483646 w 5771"/>
              <a:gd name="T7" fmla="*/ 2147483646 h 634"/>
              <a:gd name="T8" fmla="*/ 2147483646 w 5771"/>
              <a:gd name="T9" fmla="*/ 2147483646 h 634"/>
              <a:gd name="T10" fmla="*/ 2147483646 w 5771"/>
              <a:gd name="T11" fmla="*/ 2147483646 h 634"/>
              <a:gd name="T12" fmla="*/ 2147483646 w 5771"/>
              <a:gd name="T13" fmla="*/ 2147483646 h 634"/>
              <a:gd name="T14" fmla="*/ 2147483646 w 5771"/>
              <a:gd name="T15" fmla="*/ 2147483646 h 634"/>
              <a:gd name="T16" fmla="*/ 2147483646 w 5771"/>
              <a:gd name="T17" fmla="*/ 2147483646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029" name="Group 18"/>
          <p:cNvGrpSpPr>
            <a:grpSpLocks/>
          </p:cNvGrpSpPr>
          <p:nvPr/>
        </p:nvGrpSpPr>
        <p:grpSpPr bwMode="auto">
          <a:xfrm>
            <a:off x="7740650" y="347663"/>
            <a:ext cx="387350" cy="366712"/>
            <a:chOff x="4752" y="1200"/>
            <a:chExt cx="288" cy="288"/>
          </a:xfrm>
        </p:grpSpPr>
        <p:sp>
          <p:nvSpPr>
            <p:cNvPr id="1043" name="Oval 19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grpSp>
        <p:nvGrpSpPr>
          <p:cNvPr id="1030" name="Group 21"/>
          <p:cNvGrpSpPr>
            <a:grpSpLocks/>
          </p:cNvGrpSpPr>
          <p:nvPr/>
        </p:nvGrpSpPr>
        <p:grpSpPr bwMode="auto">
          <a:xfrm>
            <a:off x="8153400" y="53975"/>
            <a:ext cx="609600" cy="592138"/>
            <a:chOff x="4992" y="816"/>
            <a:chExt cx="576" cy="576"/>
          </a:xfrm>
        </p:grpSpPr>
        <p:sp>
          <p:nvSpPr>
            <p:cNvPr id="1039" name="Oval 22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en-US" smtClean="0"/>
            </a:p>
          </p:txBody>
        </p:sp>
        <p:sp>
          <p:nvSpPr>
            <p:cNvPr id="1047" name="Oval 23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grpSp>
        <p:nvGrpSpPr>
          <p:cNvPr id="1031" name="Group 24"/>
          <p:cNvGrpSpPr>
            <a:grpSpLocks/>
          </p:cNvGrpSpPr>
          <p:nvPr/>
        </p:nvGrpSpPr>
        <p:grpSpPr bwMode="auto">
          <a:xfrm>
            <a:off x="171450" y="819150"/>
            <a:ext cx="720725" cy="762000"/>
            <a:chOff x="4992" y="816"/>
            <a:chExt cx="576" cy="576"/>
          </a:xfrm>
        </p:grpSpPr>
        <p:sp>
          <p:nvSpPr>
            <p:cNvPr id="1037" name="Oval 25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en-US" smtClean="0"/>
            </a:p>
          </p:txBody>
        </p:sp>
        <p:sp>
          <p:nvSpPr>
            <p:cNvPr id="1050" name="Oval 26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10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288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B39CE5FA-0F88-4AAC-B71D-B2358F79FA69}" type="datetimeFigureOut">
              <a:rPr lang="en-US"/>
              <a:pPr>
                <a:defRPr/>
              </a:pPr>
              <a:t>5/17/2016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F298E161-493F-435E-8119-99CBBD4EDB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914400" y="685800"/>
            <a:ext cx="73914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45791" dir="2021404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localhost/dienthoai/index.php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mailto:vuthong.chipit@mail.com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0" y="304800"/>
            <a:ext cx="5257800" cy="4778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dirty="0">
                <a:solidFill>
                  <a:srgbClr val="FF0000"/>
                </a:solidFill>
                <a:latin typeface="+mj-lt"/>
                <a:cs typeface="+mn-cs"/>
              </a:rPr>
              <a:t>BÁO CÁO </a:t>
            </a:r>
            <a:r>
              <a:rPr lang="en-US" sz="2500" b="1" dirty="0" smtClean="0">
                <a:solidFill>
                  <a:srgbClr val="FF0000"/>
                </a:solidFill>
                <a:latin typeface="+mj-lt"/>
                <a:cs typeface="+mn-cs"/>
              </a:rPr>
              <a:t>THỰC TẬP NGHIỆP VỤ</a:t>
            </a:r>
            <a:endParaRPr lang="en-US" sz="2500" b="1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sp>
        <p:nvSpPr>
          <p:cNvPr id="4099" name="TextBox 6"/>
          <p:cNvSpPr txBox="1">
            <a:spLocks noChangeArrowheads="1"/>
          </p:cNvSpPr>
          <p:nvPr/>
        </p:nvSpPr>
        <p:spPr bwMode="auto">
          <a:xfrm>
            <a:off x="5214942" y="5880904"/>
            <a:ext cx="3929058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25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GVHD : </a:t>
            </a:r>
            <a:r>
              <a:rPr lang="en-US" sz="25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 CHÍ LUẬN</a:t>
            </a:r>
            <a:endParaRPr lang="en-US" sz="25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1" name="TextBox 8"/>
          <p:cNvSpPr txBox="1">
            <a:spLocks noChangeArrowheads="1"/>
          </p:cNvSpPr>
          <p:nvPr/>
        </p:nvSpPr>
        <p:spPr bwMode="auto">
          <a:xfrm>
            <a:off x="5214942" y="5023648"/>
            <a:ext cx="3929058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25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SVTT : </a:t>
            </a:r>
            <a:r>
              <a:rPr lang="en-US" sz="25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 VĂN THÔNG</a:t>
            </a:r>
            <a:endParaRPr lang="en-US" sz="25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3" name="TextBox 10"/>
          <p:cNvSpPr txBox="1">
            <a:spLocks noChangeArrowheads="1"/>
          </p:cNvSpPr>
          <p:nvPr/>
        </p:nvSpPr>
        <p:spPr bwMode="auto">
          <a:xfrm>
            <a:off x="5214942" y="5453080"/>
            <a:ext cx="392905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25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  :	 63CCTH03</a:t>
            </a:r>
            <a:endParaRPr lang="en-US" sz="25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5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" y="85725"/>
            <a:ext cx="1524000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057400" y="2514600"/>
            <a:ext cx="63246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i="1" dirty="0" err="1">
                <a:solidFill>
                  <a:schemeClr val="bg1"/>
                </a:solidFill>
                <a:latin typeface="+mj-lt"/>
                <a:cs typeface="+mn-cs"/>
              </a:rPr>
              <a:t>Xây</a:t>
            </a:r>
            <a:r>
              <a:rPr lang="en-US" sz="4000" b="1" i="1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4000" b="1" i="1" dirty="0" err="1">
                <a:solidFill>
                  <a:schemeClr val="bg1"/>
                </a:solidFill>
                <a:latin typeface="+mj-lt"/>
                <a:cs typeface="+mn-cs"/>
              </a:rPr>
              <a:t>dựng</a:t>
            </a:r>
            <a:r>
              <a:rPr lang="en-US" sz="4000" b="1" i="1" dirty="0">
                <a:solidFill>
                  <a:schemeClr val="bg1"/>
                </a:solidFill>
                <a:latin typeface="+mj-lt"/>
                <a:cs typeface="+mn-cs"/>
              </a:rPr>
              <a:t> Website </a:t>
            </a:r>
            <a:r>
              <a:rPr lang="en-US" sz="4000" b="1" i="1" dirty="0" err="1">
                <a:solidFill>
                  <a:schemeClr val="bg1"/>
                </a:solidFill>
                <a:latin typeface="+mj-lt"/>
                <a:cs typeface="+mn-cs"/>
              </a:rPr>
              <a:t>bán</a:t>
            </a:r>
            <a:r>
              <a:rPr lang="en-US" sz="4000" b="1" i="1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4000" b="1" i="1" dirty="0" err="1" smtClean="0">
                <a:solidFill>
                  <a:schemeClr val="bg1"/>
                </a:solidFill>
                <a:latin typeface="+mj-lt"/>
                <a:cs typeface="+mn-cs"/>
              </a:rPr>
              <a:t>điện</a:t>
            </a:r>
            <a:r>
              <a:rPr lang="en-US" sz="4000" b="1" i="1" dirty="0" smtClean="0">
                <a:solidFill>
                  <a:schemeClr val="bg1"/>
                </a:solidFill>
                <a:latin typeface="+mj-lt"/>
                <a:cs typeface="+mn-cs"/>
              </a:rPr>
              <a:t>  </a:t>
            </a:r>
            <a:r>
              <a:rPr lang="en-US" sz="4000" b="1" i="1" dirty="0" err="1">
                <a:solidFill>
                  <a:schemeClr val="bg1"/>
                </a:solidFill>
                <a:latin typeface="+mj-lt"/>
                <a:cs typeface="+mn-cs"/>
              </a:rPr>
              <a:t>thoại</a:t>
            </a:r>
            <a:r>
              <a:rPr lang="en-US" sz="4000" b="1" i="1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4000" b="1" i="1" dirty="0" err="1">
                <a:solidFill>
                  <a:schemeClr val="bg1"/>
                </a:solidFill>
                <a:latin typeface="+mj-lt"/>
                <a:cs typeface="+mn-cs"/>
              </a:rPr>
              <a:t>trực</a:t>
            </a:r>
            <a:r>
              <a:rPr lang="en-US" sz="4000" b="1" i="1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4000" b="1" i="1" dirty="0" err="1">
                <a:solidFill>
                  <a:schemeClr val="bg1"/>
                </a:solidFill>
                <a:latin typeface="+mj-lt"/>
                <a:cs typeface="+mn-cs"/>
              </a:rPr>
              <a:t>tuyến</a:t>
            </a:r>
            <a:endParaRPr lang="en-US" sz="4000" b="1" i="1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2400" y="2514600"/>
            <a:ext cx="19050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i="1" dirty="0" err="1">
                <a:solidFill>
                  <a:schemeClr val="bg1"/>
                </a:solidFill>
                <a:latin typeface="+mj-lt"/>
                <a:cs typeface="+mn-cs"/>
              </a:rPr>
              <a:t>Đề</a:t>
            </a:r>
            <a:r>
              <a:rPr lang="en-US" sz="4000" b="1" i="1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4000" b="1" i="1" dirty="0" err="1" smtClean="0">
                <a:solidFill>
                  <a:schemeClr val="bg1"/>
                </a:solidFill>
                <a:latin typeface="+mj-lt"/>
                <a:cs typeface="+mn-cs"/>
              </a:rPr>
              <a:t>tài</a:t>
            </a:r>
            <a:r>
              <a:rPr lang="en-US" sz="4000" b="1" i="1" dirty="0" smtClean="0">
                <a:solidFill>
                  <a:schemeClr val="bg1"/>
                </a:solidFill>
                <a:latin typeface="+mj-lt"/>
                <a:cs typeface="+mn-cs"/>
              </a:rPr>
              <a:t> :</a:t>
            </a:r>
            <a:endParaRPr lang="en-US" sz="4000" b="1" i="1" dirty="0">
              <a:solidFill>
                <a:schemeClr val="bg1"/>
              </a:solidFill>
              <a:latin typeface="+mj-lt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-57038" y="1581150"/>
            <a:ext cx="54672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b="1" dirty="0" err="1" smtClean="0"/>
              <a:t>Biều</a:t>
            </a:r>
            <a:r>
              <a:rPr lang="en-US" sz="1800" b="1" dirty="0" smtClean="0"/>
              <a:t> </a:t>
            </a:r>
            <a:r>
              <a:rPr lang="en-US" sz="1800" b="1" dirty="0" err="1"/>
              <a:t>đồ</a:t>
            </a:r>
            <a:r>
              <a:rPr lang="en-US" sz="1800" b="1" dirty="0"/>
              <a:t> </a:t>
            </a:r>
            <a:r>
              <a:rPr lang="en-US" sz="1800" b="1" dirty="0" err="1"/>
              <a:t>luồng</a:t>
            </a:r>
            <a:r>
              <a:rPr lang="en-US" sz="1800" b="1" dirty="0"/>
              <a:t> </a:t>
            </a:r>
            <a:r>
              <a:rPr lang="en-US" sz="1800" b="1" dirty="0" err="1"/>
              <a:t>dữ</a:t>
            </a:r>
            <a:r>
              <a:rPr lang="en-US" sz="1800" b="1" dirty="0"/>
              <a:t> </a:t>
            </a:r>
            <a:r>
              <a:rPr lang="en-US" sz="1800" b="1" dirty="0" err="1" smtClean="0"/>
              <a:t>liệu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dưới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đỉnh</a:t>
            </a:r>
            <a:r>
              <a:rPr lang="en-US" sz="1800" b="1" dirty="0" smtClean="0"/>
              <a:t>.</a:t>
            </a:r>
            <a:endParaRPr lang="en-US" sz="1800" b="1" i="1" dirty="0"/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-76200" y="1962090"/>
            <a:ext cx="9067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b="1" dirty="0" err="1" smtClean="0"/>
              <a:t>Biều</a:t>
            </a:r>
            <a:r>
              <a:rPr lang="en-US" sz="1800" b="1" dirty="0" smtClean="0"/>
              <a:t> </a:t>
            </a:r>
            <a:r>
              <a:rPr lang="en-US" sz="1800" b="1" dirty="0" err="1"/>
              <a:t>đồ</a:t>
            </a:r>
            <a:r>
              <a:rPr lang="en-US" sz="1800" b="1" dirty="0"/>
              <a:t> </a:t>
            </a:r>
            <a:r>
              <a:rPr lang="en-US" sz="1800" b="1" dirty="0" err="1"/>
              <a:t>luồng</a:t>
            </a:r>
            <a:r>
              <a:rPr lang="en-US" sz="1800" b="1" dirty="0"/>
              <a:t> </a:t>
            </a:r>
            <a:r>
              <a:rPr lang="en-US" sz="1800" b="1" dirty="0" err="1"/>
              <a:t>dữ</a:t>
            </a:r>
            <a:r>
              <a:rPr lang="en-US" sz="1800" b="1" dirty="0"/>
              <a:t> </a:t>
            </a:r>
            <a:r>
              <a:rPr lang="en-US" sz="1800" b="1" dirty="0" err="1" smtClean="0"/>
              <a:t>liệu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dưới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đỉnh</a:t>
            </a:r>
            <a:r>
              <a:rPr lang="en-US" sz="1800" b="1" dirty="0"/>
              <a:t> </a:t>
            </a:r>
            <a:r>
              <a:rPr lang="en-US" sz="1800" b="1" dirty="0" err="1" smtClean="0"/>
              <a:t>chức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năng</a:t>
            </a:r>
            <a:r>
              <a:rPr lang="en-US" sz="1800" b="1" dirty="0" smtClean="0"/>
              <a:t> “</a:t>
            </a:r>
            <a:r>
              <a:rPr lang="en-US" sz="1800" b="1" dirty="0" err="1" smtClean="0"/>
              <a:t>Quản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lý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sản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phẩm</a:t>
            </a:r>
            <a:r>
              <a:rPr lang="en-US" sz="1800" b="1" dirty="0" smtClean="0"/>
              <a:t>”.</a:t>
            </a:r>
            <a:endParaRPr lang="en-US" sz="1800" b="1" i="1" dirty="0"/>
          </a:p>
        </p:txBody>
      </p:sp>
      <p:grpSp>
        <p:nvGrpSpPr>
          <p:cNvPr id="8" name="Group 7"/>
          <p:cNvGrpSpPr/>
          <p:nvPr/>
        </p:nvGrpSpPr>
        <p:grpSpPr>
          <a:xfrm>
            <a:off x="1199969" y="2668785"/>
            <a:ext cx="6578276" cy="2667000"/>
            <a:chOff x="0" y="0"/>
            <a:chExt cx="5657850" cy="1981200"/>
          </a:xfrm>
        </p:grpSpPr>
        <p:sp>
          <p:nvSpPr>
            <p:cNvPr id="10" name="Text Box 235"/>
            <p:cNvSpPr txBox="1">
              <a:spLocks noChangeArrowheads="1"/>
            </p:cNvSpPr>
            <p:nvPr/>
          </p:nvSpPr>
          <p:spPr bwMode="auto">
            <a:xfrm>
              <a:off x="1171575" y="1152525"/>
              <a:ext cx="993775" cy="361315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200" kern="1600" dirty="0" err="1">
                  <a:effectLst/>
                  <a:latin typeface="Times New Roman"/>
                  <a:ea typeface="Calibri"/>
                </a:rPr>
                <a:t>Gửi</a:t>
              </a:r>
              <a:r>
                <a:rPr lang="en-US" sz="12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200" kern="1600" dirty="0" err="1">
                  <a:effectLst/>
                  <a:latin typeface="Times New Roman"/>
                  <a:ea typeface="Calibri"/>
                </a:rPr>
                <a:t>yêu</a:t>
              </a:r>
              <a:r>
                <a:rPr lang="en-US" sz="12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200" kern="1600" dirty="0" err="1">
                  <a:effectLst/>
                  <a:latin typeface="Times New Roman"/>
                  <a:ea typeface="Calibri"/>
                </a:rPr>
                <a:t>cầu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200" kern="1600" dirty="0">
                  <a:effectLst/>
                  <a:latin typeface="Times New Roman"/>
                  <a:ea typeface="Calibri"/>
                </a:rPr>
                <a:t> 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1" name="Text Box 236"/>
            <p:cNvSpPr txBox="1">
              <a:spLocks noChangeArrowheads="1"/>
            </p:cNvSpPr>
            <p:nvPr/>
          </p:nvSpPr>
          <p:spPr bwMode="auto">
            <a:xfrm>
              <a:off x="1171575" y="466725"/>
              <a:ext cx="752475" cy="29464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200" kern="1600">
                  <a:effectLst/>
                  <a:latin typeface="Times New Roman"/>
                  <a:ea typeface="Calibri"/>
                </a:rPr>
                <a:t>Trả lời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0" y="1238250"/>
              <a:ext cx="1176655" cy="375920"/>
            </a:xfrm>
            <a:prstGeom prst="rect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effectLst/>
                  <a:latin typeface="Times New Roman"/>
                  <a:ea typeface="Calibri"/>
                </a:rPr>
                <a:t>Quản trị viên</a:t>
              </a:r>
            </a:p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effectLst/>
                  <a:latin typeface="Times New Roman"/>
                  <a:ea typeface="Calibri"/>
                </a:rPr>
                <a:t> </a:t>
              </a:r>
            </a:p>
          </p:txBody>
        </p:sp>
        <p:sp>
          <p:nvSpPr>
            <p:cNvPr id="13" name="Text Box 237"/>
            <p:cNvSpPr txBox="1">
              <a:spLocks noChangeArrowheads="1"/>
            </p:cNvSpPr>
            <p:nvPr/>
          </p:nvSpPr>
          <p:spPr bwMode="auto">
            <a:xfrm>
              <a:off x="857250" y="9525"/>
              <a:ext cx="1041991" cy="354965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200" kern="1600">
                  <a:effectLst/>
                  <a:latin typeface="Times New Roman"/>
                  <a:ea typeface="Calibri"/>
                </a:rPr>
                <a:t>Gửi yêu cầu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2343150" y="0"/>
              <a:ext cx="1548130" cy="751840"/>
            </a:xfrm>
            <a:prstGeom prst="ellipse">
              <a:avLst/>
            </a:prstGeom>
            <a:noFill/>
            <a:ln w="1905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4BACC6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lvl="1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  <a:buFont typeface="+mj-lt"/>
                <a:buAutoNum type="arabicPeriod"/>
              </a:pPr>
              <a:r>
                <a:rPr lang="en-US" sz="1300" kern="1600" dirty="0" smtClean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 smtClean="0">
                  <a:effectLst/>
                  <a:latin typeface="Times New Roman"/>
                  <a:ea typeface="Calibri"/>
                </a:rPr>
                <a:t>Cập</a:t>
              </a:r>
              <a:r>
                <a:rPr lang="en-US" sz="1300" kern="1600" dirty="0" smtClean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nhật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danh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mục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5" name="Text Box 234"/>
            <p:cNvSpPr txBox="1">
              <a:spLocks noChangeArrowheads="1"/>
            </p:cNvSpPr>
            <p:nvPr/>
          </p:nvSpPr>
          <p:spPr bwMode="auto">
            <a:xfrm>
              <a:off x="1409700" y="1647825"/>
              <a:ext cx="755015" cy="26670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200" kern="1600">
                  <a:effectLst/>
                  <a:latin typeface="Times New Roman"/>
                  <a:ea typeface="Calibri"/>
                </a:rPr>
                <a:t>Trả lời</a:t>
              </a:r>
              <a:endParaRPr lang="en-US" sz="1300" kern="1600">
                <a:effectLst/>
                <a:latin typeface="Times New Roman"/>
                <a:ea typeface="Calibri"/>
              </a:endParaRPr>
            </a:p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200" kern="1600">
                  <a:effectLst/>
                  <a:latin typeface="Times New Roman"/>
                  <a:ea typeface="Calibri"/>
                </a:rPr>
                <a:t> 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2343150" y="1152525"/>
              <a:ext cx="1593850" cy="828675"/>
            </a:xfrm>
            <a:prstGeom prst="ellipse">
              <a:avLst/>
            </a:prstGeom>
            <a:noFill/>
            <a:ln w="1905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4BACC6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lvl="1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  <a:buFont typeface="+mj-lt"/>
                <a:buAutoNum type="arabicPeriod" startAt="2"/>
              </a:pPr>
              <a:r>
                <a:rPr lang="en-US" sz="1300" kern="1600" dirty="0" smtClean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 smtClean="0">
                  <a:effectLst/>
                  <a:latin typeface="Times New Roman"/>
                  <a:ea typeface="Calibri"/>
                </a:rPr>
                <a:t>Cập</a:t>
              </a:r>
              <a:r>
                <a:rPr lang="en-US" sz="1300" kern="1600" dirty="0" smtClean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nhật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sản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phẩm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</p:txBody>
        </p:sp>
        <p:cxnSp>
          <p:nvCxnSpPr>
            <p:cNvPr id="17" name="AutoShape 242"/>
            <p:cNvCxnSpPr>
              <a:cxnSpLocks noChangeShapeType="1"/>
            </p:cNvCxnSpPr>
            <p:nvPr/>
          </p:nvCxnSpPr>
          <p:spPr bwMode="auto">
            <a:xfrm flipV="1">
              <a:off x="685800" y="323850"/>
              <a:ext cx="0" cy="8909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8" name="AutoShape 243"/>
            <p:cNvCxnSpPr>
              <a:cxnSpLocks noChangeShapeType="1"/>
            </p:cNvCxnSpPr>
            <p:nvPr/>
          </p:nvCxnSpPr>
          <p:spPr bwMode="auto">
            <a:xfrm>
              <a:off x="676275" y="323850"/>
              <a:ext cx="155956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9" name="AutoShape 244"/>
            <p:cNvCxnSpPr>
              <a:cxnSpLocks noChangeShapeType="1"/>
            </p:cNvCxnSpPr>
            <p:nvPr/>
          </p:nvCxnSpPr>
          <p:spPr bwMode="auto">
            <a:xfrm flipH="1">
              <a:off x="933450" y="466725"/>
              <a:ext cx="140716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0" name="AutoShape 245"/>
            <p:cNvCxnSpPr>
              <a:cxnSpLocks noChangeShapeType="1"/>
            </p:cNvCxnSpPr>
            <p:nvPr/>
          </p:nvCxnSpPr>
          <p:spPr bwMode="auto">
            <a:xfrm>
              <a:off x="933450" y="466725"/>
              <a:ext cx="635" cy="74803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1" name="AutoShape 246"/>
            <p:cNvCxnSpPr>
              <a:cxnSpLocks noChangeShapeType="1"/>
            </p:cNvCxnSpPr>
            <p:nvPr/>
          </p:nvCxnSpPr>
          <p:spPr bwMode="auto">
            <a:xfrm>
              <a:off x="1181100" y="1409700"/>
              <a:ext cx="116903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2" name="AutoShape 247"/>
            <p:cNvCxnSpPr>
              <a:cxnSpLocks noChangeShapeType="1"/>
            </p:cNvCxnSpPr>
            <p:nvPr/>
          </p:nvCxnSpPr>
          <p:spPr bwMode="auto">
            <a:xfrm flipH="1">
              <a:off x="1181100" y="1619250"/>
              <a:ext cx="123952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" name="AutoShape 257"/>
            <p:cNvCxnSpPr>
              <a:cxnSpLocks noChangeShapeType="1"/>
            </p:cNvCxnSpPr>
            <p:nvPr/>
          </p:nvCxnSpPr>
          <p:spPr bwMode="auto">
            <a:xfrm flipH="1">
              <a:off x="3914775" y="1485900"/>
              <a:ext cx="70485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24" name="Group 23"/>
            <p:cNvGrpSpPr/>
            <p:nvPr/>
          </p:nvGrpSpPr>
          <p:grpSpPr>
            <a:xfrm>
              <a:off x="4600575" y="1343025"/>
              <a:ext cx="1057275" cy="352425"/>
              <a:chOff x="0" y="0"/>
              <a:chExt cx="1057275" cy="352425"/>
            </a:xfrm>
          </p:grpSpPr>
          <p:sp>
            <p:nvSpPr>
              <p:cNvPr id="30" name="Text Box 252"/>
              <p:cNvSpPr txBox="1">
                <a:spLocks noChangeArrowheads="1"/>
              </p:cNvSpPr>
              <p:nvPr/>
            </p:nvSpPr>
            <p:spPr bwMode="auto">
              <a:xfrm>
                <a:off x="19050" y="19050"/>
                <a:ext cx="1038225" cy="333375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300" kern="1600">
                    <a:effectLst/>
                    <a:latin typeface="Times New Roman"/>
                    <a:ea typeface="Calibri"/>
                  </a:rPr>
                  <a:t>Sản phẩm</a:t>
                </a:r>
              </a:p>
            </p:txBody>
          </p:sp>
          <p:cxnSp>
            <p:nvCxnSpPr>
              <p:cNvPr id="31" name="AutoShape 254"/>
              <p:cNvCxnSpPr>
                <a:cxnSpLocks noChangeShapeType="1"/>
              </p:cNvCxnSpPr>
              <p:nvPr/>
            </p:nvCxnSpPr>
            <p:spPr bwMode="auto">
              <a:xfrm>
                <a:off x="0" y="352425"/>
                <a:ext cx="103822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2" name="AutoShape 378"/>
              <p:cNvCxnSpPr>
                <a:cxnSpLocks noChangeShapeType="1"/>
              </p:cNvCxnSpPr>
              <p:nvPr/>
            </p:nvCxnSpPr>
            <p:spPr bwMode="auto">
              <a:xfrm>
                <a:off x="0" y="0"/>
                <a:ext cx="103822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25" name="AutoShape 379"/>
            <p:cNvCxnSpPr>
              <a:cxnSpLocks noChangeShapeType="1"/>
            </p:cNvCxnSpPr>
            <p:nvPr/>
          </p:nvCxnSpPr>
          <p:spPr bwMode="auto">
            <a:xfrm flipH="1">
              <a:off x="3895725" y="381000"/>
              <a:ext cx="70485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26" name="Group 25"/>
            <p:cNvGrpSpPr/>
            <p:nvPr/>
          </p:nvGrpSpPr>
          <p:grpSpPr>
            <a:xfrm>
              <a:off x="4600575" y="238125"/>
              <a:ext cx="1039495" cy="342900"/>
              <a:chOff x="0" y="0"/>
              <a:chExt cx="1039495" cy="342900"/>
            </a:xfrm>
          </p:grpSpPr>
          <p:sp>
            <p:nvSpPr>
              <p:cNvPr id="27" name="Text Box 38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038225" cy="333375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Danh</a:t>
                </a:r>
                <a:r>
                  <a:rPr lang="en-US" sz="13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mục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28" name="AutoShape 384"/>
              <p:cNvCxnSpPr>
                <a:cxnSpLocks noChangeShapeType="1"/>
              </p:cNvCxnSpPr>
              <p:nvPr/>
            </p:nvCxnSpPr>
            <p:spPr bwMode="auto">
              <a:xfrm>
                <a:off x="0" y="0"/>
                <a:ext cx="103822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9" name="AutoShape 385"/>
              <p:cNvCxnSpPr>
                <a:cxnSpLocks noChangeShapeType="1"/>
              </p:cNvCxnSpPr>
              <p:nvPr/>
            </p:nvCxnSpPr>
            <p:spPr bwMode="auto">
              <a:xfrm>
                <a:off x="0" y="342900"/>
                <a:ext cx="103949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33" name="Text Box 15"/>
          <p:cNvSpPr txBox="1">
            <a:spLocks noChangeArrowheads="1"/>
          </p:cNvSpPr>
          <p:nvPr/>
        </p:nvSpPr>
        <p:spPr bwMode="auto">
          <a:xfrm>
            <a:off x="457200" y="762000"/>
            <a:ext cx="9144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II. PHÂN TÍCH THIẾT KẾ HỆ THỐNG</a:t>
            </a:r>
            <a:endParaRPr lang="en-US" sz="3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06952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-57038" y="1581150"/>
            <a:ext cx="546723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FontTx/>
              <a:buNone/>
            </a:pPr>
            <a:r>
              <a:rPr lang="en-US" sz="2000" b="1" dirty="0" smtClean="0"/>
              <a:t> </a:t>
            </a:r>
            <a:r>
              <a:rPr lang="en-US" sz="1800" b="1" dirty="0" err="1"/>
              <a:t>Biều</a:t>
            </a:r>
            <a:r>
              <a:rPr lang="en-US" sz="1800" b="1" dirty="0"/>
              <a:t> </a:t>
            </a:r>
            <a:r>
              <a:rPr lang="en-US" sz="1800" b="1" dirty="0" err="1"/>
              <a:t>đồ</a:t>
            </a:r>
            <a:r>
              <a:rPr lang="en-US" sz="1800" b="1" dirty="0"/>
              <a:t> </a:t>
            </a:r>
            <a:r>
              <a:rPr lang="en-US" sz="1800" b="1" dirty="0" err="1"/>
              <a:t>luồng</a:t>
            </a:r>
            <a:r>
              <a:rPr lang="en-US" sz="1800" b="1" dirty="0"/>
              <a:t> </a:t>
            </a:r>
            <a:r>
              <a:rPr lang="en-US" sz="1800" b="1" dirty="0" err="1"/>
              <a:t>dữ</a:t>
            </a:r>
            <a:r>
              <a:rPr lang="en-US" sz="1800" b="1" dirty="0"/>
              <a:t> </a:t>
            </a:r>
            <a:r>
              <a:rPr lang="en-US" sz="1800" b="1" dirty="0" err="1" smtClean="0"/>
              <a:t>liệu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dưới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đỉnh</a:t>
            </a:r>
            <a:r>
              <a:rPr lang="en-US" sz="1800" b="1" dirty="0" smtClean="0"/>
              <a:t>.</a:t>
            </a:r>
            <a:endParaRPr lang="en-US" sz="1800" b="1" i="1" dirty="0"/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-76200" y="1962090"/>
            <a:ext cx="9067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FontTx/>
              <a:buNone/>
            </a:pPr>
            <a:r>
              <a:rPr lang="en-US" sz="2000" b="1" dirty="0" smtClean="0"/>
              <a:t> </a:t>
            </a:r>
            <a:r>
              <a:rPr lang="en-US" sz="1800" b="1" dirty="0" err="1"/>
              <a:t>Biều</a:t>
            </a:r>
            <a:r>
              <a:rPr lang="en-US" sz="1800" b="1" dirty="0"/>
              <a:t> </a:t>
            </a:r>
            <a:r>
              <a:rPr lang="en-US" sz="1800" b="1" dirty="0" err="1"/>
              <a:t>đồ</a:t>
            </a:r>
            <a:r>
              <a:rPr lang="en-US" sz="1800" b="1" dirty="0"/>
              <a:t> </a:t>
            </a:r>
            <a:r>
              <a:rPr lang="en-US" sz="1800" b="1" dirty="0" err="1"/>
              <a:t>luồng</a:t>
            </a:r>
            <a:r>
              <a:rPr lang="en-US" sz="1800" b="1" dirty="0"/>
              <a:t> </a:t>
            </a:r>
            <a:r>
              <a:rPr lang="en-US" sz="1800" b="1" dirty="0" err="1"/>
              <a:t>dữ</a:t>
            </a:r>
            <a:r>
              <a:rPr lang="en-US" sz="1800" b="1" dirty="0"/>
              <a:t> </a:t>
            </a:r>
            <a:r>
              <a:rPr lang="en-US" sz="1800" b="1" dirty="0" err="1" smtClean="0"/>
              <a:t>liệu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dưới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đỉnh</a:t>
            </a:r>
            <a:r>
              <a:rPr lang="en-US" sz="1800" b="1" dirty="0"/>
              <a:t> </a:t>
            </a:r>
            <a:r>
              <a:rPr lang="en-US" sz="1800" b="1" dirty="0" err="1" smtClean="0"/>
              <a:t>chức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năng</a:t>
            </a:r>
            <a:r>
              <a:rPr lang="en-US" sz="1800" b="1" dirty="0" smtClean="0"/>
              <a:t> “</a:t>
            </a:r>
            <a:r>
              <a:rPr lang="en-US" sz="1800" b="1" dirty="0" err="1" smtClean="0"/>
              <a:t>Quản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lý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hóa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đơn</a:t>
            </a:r>
            <a:r>
              <a:rPr lang="en-US" sz="1800" b="1" dirty="0" smtClean="0"/>
              <a:t>”.</a:t>
            </a:r>
            <a:endParaRPr lang="en-US" sz="1800" b="1" i="1" dirty="0"/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1625613" y="2629560"/>
            <a:ext cx="5524500" cy="3417570"/>
            <a:chOff x="2132" y="2415"/>
            <a:chExt cx="8700" cy="5382"/>
          </a:xfrm>
        </p:grpSpPr>
        <p:sp>
          <p:nvSpPr>
            <p:cNvPr id="10" name="Text Box 406"/>
            <p:cNvSpPr txBox="1">
              <a:spLocks noChangeArrowheads="1"/>
            </p:cNvSpPr>
            <p:nvPr/>
          </p:nvSpPr>
          <p:spPr bwMode="auto">
            <a:xfrm>
              <a:off x="3411" y="7305"/>
              <a:ext cx="1185" cy="492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effectLst/>
                  <a:latin typeface="Times New Roman"/>
                  <a:ea typeface="Calibri"/>
                </a:rPr>
                <a:t>Trả lời</a:t>
              </a:r>
            </a:p>
          </p:txBody>
        </p:sp>
        <p:grpSp>
          <p:nvGrpSpPr>
            <p:cNvPr id="11" name="Group 10"/>
            <p:cNvGrpSpPr>
              <a:grpSpLocks/>
            </p:cNvGrpSpPr>
            <p:nvPr/>
          </p:nvGrpSpPr>
          <p:grpSpPr bwMode="auto">
            <a:xfrm>
              <a:off x="5945" y="4655"/>
              <a:ext cx="1680" cy="525"/>
              <a:chOff x="5945" y="4730"/>
              <a:chExt cx="1680" cy="525"/>
            </a:xfrm>
          </p:grpSpPr>
          <p:sp>
            <p:nvSpPr>
              <p:cNvPr id="34" name="Text Box 347"/>
              <p:cNvSpPr txBox="1">
                <a:spLocks noChangeArrowheads="1"/>
              </p:cNvSpPr>
              <p:nvPr/>
            </p:nvSpPr>
            <p:spPr bwMode="auto">
              <a:xfrm>
                <a:off x="5945" y="4730"/>
                <a:ext cx="1635" cy="525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300" kern="1600">
                    <a:effectLst/>
                    <a:latin typeface="Times New Roman"/>
                    <a:ea typeface="Calibri"/>
                  </a:rPr>
                  <a:t>Đơn hàng</a:t>
                </a:r>
              </a:p>
            </p:txBody>
          </p:sp>
          <p:cxnSp>
            <p:nvCxnSpPr>
              <p:cNvPr id="35" name="AutoShape 348"/>
              <p:cNvCxnSpPr>
                <a:cxnSpLocks noChangeShapeType="1"/>
              </p:cNvCxnSpPr>
              <p:nvPr/>
            </p:nvCxnSpPr>
            <p:spPr bwMode="auto">
              <a:xfrm>
                <a:off x="5990" y="4730"/>
                <a:ext cx="163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6" name="AutoShape 349"/>
              <p:cNvCxnSpPr>
                <a:cxnSpLocks noChangeShapeType="1"/>
              </p:cNvCxnSpPr>
              <p:nvPr/>
            </p:nvCxnSpPr>
            <p:spPr bwMode="auto">
              <a:xfrm>
                <a:off x="5990" y="5255"/>
                <a:ext cx="163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2" name="Text Box 333"/>
            <p:cNvSpPr txBox="1">
              <a:spLocks noChangeArrowheads="1"/>
            </p:cNvSpPr>
            <p:nvPr/>
          </p:nvSpPr>
          <p:spPr bwMode="auto">
            <a:xfrm>
              <a:off x="3583" y="3138"/>
              <a:ext cx="1185" cy="446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effectLst/>
                  <a:latin typeface="Times New Roman"/>
                  <a:ea typeface="Calibri"/>
                </a:rPr>
                <a:t>Trả lời</a:t>
              </a:r>
            </a:p>
          </p:txBody>
        </p:sp>
        <p:sp>
          <p:nvSpPr>
            <p:cNvPr id="13" name="Text Box 326"/>
            <p:cNvSpPr txBox="1">
              <a:spLocks noChangeArrowheads="1"/>
            </p:cNvSpPr>
            <p:nvPr/>
          </p:nvSpPr>
          <p:spPr bwMode="auto">
            <a:xfrm>
              <a:off x="3077" y="2444"/>
              <a:ext cx="1908" cy="559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effectLst/>
                  <a:latin typeface="Times New Roman"/>
                  <a:ea typeface="Calibri"/>
                </a:rPr>
                <a:t>Gửi yêu cầu</a:t>
              </a: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5427" y="2445"/>
              <a:ext cx="2546" cy="1169"/>
            </a:xfrm>
            <a:prstGeom prst="ellipse">
              <a:avLst/>
            </a:prstGeom>
            <a:noFill/>
            <a:ln w="1905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4BACC6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288925" indent="-288925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 dirty="0" smtClean="0">
                  <a:effectLst/>
                  <a:latin typeface="Times New Roman"/>
                  <a:ea typeface="Calibri"/>
                </a:rPr>
                <a:t>3.1. </a:t>
              </a:r>
              <a:r>
                <a:rPr lang="en-US" sz="1300" kern="1600" dirty="0" err="1" smtClean="0">
                  <a:effectLst/>
                  <a:latin typeface="Times New Roman"/>
                  <a:ea typeface="Calibri"/>
                </a:rPr>
                <a:t>Cập</a:t>
              </a:r>
              <a:r>
                <a:rPr lang="en-US" sz="1300" kern="1600" dirty="0" smtClean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nhật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hóa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đơn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5256" y="6536"/>
              <a:ext cx="2467" cy="1174"/>
            </a:xfrm>
            <a:prstGeom prst="ellipse">
              <a:avLst/>
            </a:prstGeom>
            <a:noFill/>
            <a:ln w="1905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4BACC6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288925" indent="-288925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smtClean="0">
                  <a:effectLst/>
                  <a:latin typeface="Times New Roman"/>
                  <a:ea typeface="Calibri"/>
                </a:rPr>
                <a:t>3.2. </a:t>
              </a:r>
              <a:r>
                <a:rPr lang="en-US" sz="1300" kern="1600" dirty="0" err="1" smtClean="0">
                  <a:effectLst/>
                  <a:latin typeface="Times New Roman"/>
                  <a:ea typeface="Calibri"/>
                </a:rPr>
                <a:t>Xử</a:t>
              </a:r>
              <a:r>
                <a:rPr lang="en-US" sz="1300" kern="1600" dirty="0" smtClean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lý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hóa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đơn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</p:txBody>
        </p:sp>
        <p:cxnSp>
          <p:nvCxnSpPr>
            <p:cNvPr id="16" name="AutoShape 337"/>
            <p:cNvCxnSpPr>
              <a:cxnSpLocks noChangeShapeType="1"/>
            </p:cNvCxnSpPr>
            <p:nvPr/>
          </p:nvCxnSpPr>
          <p:spPr bwMode="auto">
            <a:xfrm flipV="1">
              <a:off x="2804" y="2913"/>
              <a:ext cx="0" cy="16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" name="AutoShape 338"/>
            <p:cNvCxnSpPr>
              <a:cxnSpLocks noChangeShapeType="1"/>
            </p:cNvCxnSpPr>
            <p:nvPr/>
          </p:nvCxnSpPr>
          <p:spPr bwMode="auto">
            <a:xfrm>
              <a:off x="2803" y="2913"/>
              <a:ext cx="2624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8" name="AutoShape 339"/>
            <p:cNvCxnSpPr>
              <a:cxnSpLocks noChangeShapeType="1"/>
            </p:cNvCxnSpPr>
            <p:nvPr/>
          </p:nvCxnSpPr>
          <p:spPr bwMode="auto">
            <a:xfrm flipH="1">
              <a:off x="3208" y="3138"/>
              <a:ext cx="2216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9" name="AutoShape 340"/>
            <p:cNvCxnSpPr>
              <a:cxnSpLocks noChangeShapeType="1"/>
            </p:cNvCxnSpPr>
            <p:nvPr/>
          </p:nvCxnSpPr>
          <p:spPr bwMode="auto">
            <a:xfrm>
              <a:off x="3208" y="3138"/>
              <a:ext cx="0" cy="141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0" name="Text Box 405"/>
            <p:cNvSpPr txBox="1">
              <a:spLocks noChangeArrowheads="1"/>
            </p:cNvSpPr>
            <p:nvPr/>
          </p:nvSpPr>
          <p:spPr bwMode="auto">
            <a:xfrm>
              <a:off x="3415" y="6536"/>
              <a:ext cx="1687" cy="47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effectLst/>
                  <a:latin typeface="Times New Roman"/>
                  <a:ea typeface="Calibri"/>
                </a:rPr>
                <a:t>Gửi yêu cầu</a:t>
              </a:r>
            </a:p>
          </p:txBody>
        </p:sp>
        <p:cxnSp>
          <p:nvCxnSpPr>
            <p:cNvPr id="21" name="AutoShape 407"/>
            <p:cNvCxnSpPr>
              <a:cxnSpLocks noChangeShapeType="1"/>
            </p:cNvCxnSpPr>
            <p:nvPr/>
          </p:nvCxnSpPr>
          <p:spPr bwMode="auto">
            <a:xfrm>
              <a:off x="3208" y="5180"/>
              <a:ext cx="1" cy="182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2" name="AutoShape 408"/>
            <p:cNvCxnSpPr>
              <a:cxnSpLocks noChangeShapeType="1"/>
            </p:cNvCxnSpPr>
            <p:nvPr/>
          </p:nvCxnSpPr>
          <p:spPr bwMode="auto">
            <a:xfrm>
              <a:off x="3209" y="7005"/>
              <a:ext cx="2001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" name="AutoShape 409"/>
            <p:cNvCxnSpPr>
              <a:cxnSpLocks noChangeShapeType="1"/>
            </p:cNvCxnSpPr>
            <p:nvPr/>
          </p:nvCxnSpPr>
          <p:spPr bwMode="auto">
            <a:xfrm flipH="1">
              <a:off x="2804" y="7230"/>
              <a:ext cx="2403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4" name="AutoShape 410"/>
            <p:cNvCxnSpPr>
              <a:cxnSpLocks noChangeShapeType="1"/>
            </p:cNvCxnSpPr>
            <p:nvPr/>
          </p:nvCxnSpPr>
          <p:spPr bwMode="auto">
            <a:xfrm flipV="1">
              <a:off x="2803" y="5180"/>
              <a:ext cx="1" cy="201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2132" y="4548"/>
              <a:ext cx="1850" cy="632"/>
            </a:xfrm>
            <a:prstGeom prst="rect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effectLst/>
                  <a:latin typeface="Times New Roman"/>
                  <a:ea typeface="Calibri"/>
                </a:rPr>
                <a:t>Quản trị viên</a:t>
              </a: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8982" y="4655"/>
              <a:ext cx="1850" cy="632"/>
            </a:xfrm>
            <a:prstGeom prst="rect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Khách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hàng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</p:txBody>
        </p:sp>
        <p:cxnSp>
          <p:nvCxnSpPr>
            <p:cNvPr id="27" name="AutoShape 419"/>
            <p:cNvCxnSpPr>
              <a:cxnSpLocks noChangeShapeType="1"/>
            </p:cNvCxnSpPr>
            <p:nvPr/>
          </p:nvCxnSpPr>
          <p:spPr bwMode="auto">
            <a:xfrm>
              <a:off x="6736" y="3584"/>
              <a:ext cx="0" cy="107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8" name="Text Box 421"/>
            <p:cNvSpPr txBox="1">
              <a:spLocks noChangeArrowheads="1"/>
            </p:cNvSpPr>
            <p:nvPr/>
          </p:nvSpPr>
          <p:spPr bwMode="auto">
            <a:xfrm>
              <a:off x="8101" y="2415"/>
              <a:ext cx="1693" cy="47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effectLst/>
                  <a:latin typeface="Times New Roman"/>
                  <a:ea typeface="Calibri"/>
                </a:rPr>
                <a:t>Gửi yêu cầu</a:t>
              </a:r>
            </a:p>
          </p:txBody>
        </p:sp>
        <p:sp>
          <p:nvSpPr>
            <p:cNvPr id="29" name="Text Box 422"/>
            <p:cNvSpPr txBox="1">
              <a:spLocks noChangeArrowheads="1"/>
            </p:cNvSpPr>
            <p:nvPr/>
          </p:nvSpPr>
          <p:spPr bwMode="auto">
            <a:xfrm>
              <a:off x="8298" y="3122"/>
              <a:ext cx="1185" cy="492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effectLst/>
                  <a:latin typeface="Times New Roman"/>
                  <a:ea typeface="Calibri"/>
                </a:rPr>
                <a:t>Trả lời</a:t>
              </a:r>
            </a:p>
          </p:txBody>
        </p:sp>
        <p:cxnSp>
          <p:nvCxnSpPr>
            <p:cNvPr id="30" name="AutoShape 423"/>
            <p:cNvCxnSpPr>
              <a:cxnSpLocks noChangeShapeType="1"/>
            </p:cNvCxnSpPr>
            <p:nvPr/>
          </p:nvCxnSpPr>
          <p:spPr bwMode="auto">
            <a:xfrm>
              <a:off x="10260" y="2790"/>
              <a:ext cx="1" cy="188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1" name="AutoShape 424"/>
            <p:cNvCxnSpPr>
              <a:cxnSpLocks noChangeShapeType="1"/>
            </p:cNvCxnSpPr>
            <p:nvPr/>
          </p:nvCxnSpPr>
          <p:spPr bwMode="auto">
            <a:xfrm flipH="1">
              <a:off x="7846" y="2790"/>
              <a:ext cx="2414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2" name="AutoShape 425"/>
            <p:cNvCxnSpPr>
              <a:cxnSpLocks noChangeShapeType="1"/>
            </p:cNvCxnSpPr>
            <p:nvPr/>
          </p:nvCxnSpPr>
          <p:spPr bwMode="auto">
            <a:xfrm flipH="1">
              <a:off x="7973" y="3137"/>
              <a:ext cx="1941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3" name="AutoShape 426"/>
            <p:cNvCxnSpPr>
              <a:cxnSpLocks noChangeShapeType="1"/>
            </p:cNvCxnSpPr>
            <p:nvPr/>
          </p:nvCxnSpPr>
          <p:spPr bwMode="auto">
            <a:xfrm>
              <a:off x="9914" y="3138"/>
              <a:ext cx="0" cy="151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37" name="Text Box 15"/>
          <p:cNvSpPr txBox="1">
            <a:spLocks noChangeArrowheads="1"/>
          </p:cNvSpPr>
          <p:nvPr/>
        </p:nvSpPr>
        <p:spPr bwMode="auto">
          <a:xfrm>
            <a:off x="457200" y="762000"/>
            <a:ext cx="9144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II. PHÂN TÍCH THIẾT KẾ HỆ THỐNG</a:t>
            </a:r>
            <a:endParaRPr lang="en-US" sz="3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98769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-57038" y="1581150"/>
            <a:ext cx="546723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FontTx/>
              <a:buNone/>
            </a:pPr>
            <a:r>
              <a:rPr lang="en-US" sz="2000" b="1" dirty="0" smtClean="0"/>
              <a:t>4. </a:t>
            </a:r>
            <a:r>
              <a:rPr lang="en-US" sz="1800" b="1" dirty="0" err="1"/>
              <a:t>Biều</a:t>
            </a:r>
            <a:r>
              <a:rPr lang="en-US" sz="1800" b="1" dirty="0"/>
              <a:t> </a:t>
            </a:r>
            <a:r>
              <a:rPr lang="en-US" sz="1800" b="1" dirty="0" err="1"/>
              <a:t>đồ</a:t>
            </a:r>
            <a:r>
              <a:rPr lang="en-US" sz="1800" b="1" dirty="0"/>
              <a:t> </a:t>
            </a:r>
            <a:r>
              <a:rPr lang="en-US" sz="1800" b="1" dirty="0" err="1"/>
              <a:t>luồng</a:t>
            </a:r>
            <a:r>
              <a:rPr lang="en-US" sz="1800" b="1" dirty="0"/>
              <a:t> </a:t>
            </a:r>
            <a:r>
              <a:rPr lang="en-US" sz="1800" b="1" dirty="0" err="1"/>
              <a:t>dữ</a:t>
            </a:r>
            <a:r>
              <a:rPr lang="en-US" sz="1800" b="1" dirty="0"/>
              <a:t> </a:t>
            </a:r>
            <a:r>
              <a:rPr lang="en-US" sz="1800" b="1" dirty="0" err="1" smtClean="0"/>
              <a:t>liệu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dưới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đỉnh</a:t>
            </a:r>
            <a:r>
              <a:rPr lang="en-US" sz="1800" b="1" dirty="0" smtClean="0"/>
              <a:t>.</a:t>
            </a:r>
            <a:endParaRPr lang="en-US" sz="1800" b="1" i="1" dirty="0"/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-76200" y="1962090"/>
            <a:ext cx="906780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200150" lvl="1" indent="-742950" eaLnBrk="1" hangingPunct="1">
              <a:spcBef>
                <a:spcPct val="0"/>
              </a:spcBef>
              <a:buClrTx/>
              <a:buFontTx/>
              <a:buNone/>
            </a:pPr>
            <a:r>
              <a:rPr lang="en-US" sz="2000" b="1" dirty="0" smtClean="0"/>
              <a:t>4.4. </a:t>
            </a:r>
            <a:r>
              <a:rPr lang="en-US" sz="1800" b="1" dirty="0" err="1"/>
              <a:t>Biều</a:t>
            </a:r>
            <a:r>
              <a:rPr lang="en-US" sz="1800" b="1" dirty="0"/>
              <a:t> </a:t>
            </a:r>
            <a:r>
              <a:rPr lang="en-US" sz="1800" b="1" dirty="0" err="1"/>
              <a:t>đồ</a:t>
            </a:r>
            <a:r>
              <a:rPr lang="en-US" sz="1800" b="1" dirty="0"/>
              <a:t> </a:t>
            </a:r>
            <a:r>
              <a:rPr lang="en-US" sz="1800" b="1" dirty="0" err="1"/>
              <a:t>luồng</a:t>
            </a:r>
            <a:r>
              <a:rPr lang="en-US" sz="1800" b="1" dirty="0"/>
              <a:t> </a:t>
            </a:r>
            <a:r>
              <a:rPr lang="en-US" sz="1800" b="1" dirty="0" err="1"/>
              <a:t>dữ</a:t>
            </a:r>
            <a:r>
              <a:rPr lang="en-US" sz="1800" b="1" dirty="0"/>
              <a:t> </a:t>
            </a:r>
            <a:r>
              <a:rPr lang="en-US" sz="1800" b="1" dirty="0" err="1" smtClean="0"/>
              <a:t>liệu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dưới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đỉnh</a:t>
            </a:r>
            <a:r>
              <a:rPr lang="en-US" sz="1800" b="1" dirty="0"/>
              <a:t> </a:t>
            </a:r>
            <a:r>
              <a:rPr lang="en-US" sz="1800" b="1" dirty="0" err="1" smtClean="0"/>
              <a:t>chức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năng</a:t>
            </a:r>
            <a:r>
              <a:rPr lang="en-US" sz="1800" b="1" dirty="0" smtClean="0"/>
              <a:t> “</a:t>
            </a:r>
            <a:r>
              <a:rPr lang="en-US" sz="1800" b="1" dirty="0" err="1" smtClean="0"/>
              <a:t>Quản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lý</a:t>
            </a:r>
            <a:r>
              <a:rPr lang="en-US" sz="1800" b="1" dirty="0" smtClean="0"/>
              <a:t> tin </a:t>
            </a:r>
            <a:r>
              <a:rPr lang="en-US" sz="1800" b="1" dirty="0" err="1" smtClean="0"/>
              <a:t>tức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và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góp</a:t>
            </a:r>
            <a:r>
              <a:rPr lang="en-US" sz="1800" b="1" dirty="0" smtClean="0"/>
              <a:t> ý”.</a:t>
            </a:r>
            <a:endParaRPr lang="en-US" sz="1800" b="1" i="1" dirty="0"/>
          </a:p>
        </p:txBody>
      </p:sp>
      <p:grpSp>
        <p:nvGrpSpPr>
          <p:cNvPr id="8" name="Group 7"/>
          <p:cNvGrpSpPr/>
          <p:nvPr/>
        </p:nvGrpSpPr>
        <p:grpSpPr>
          <a:xfrm>
            <a:off x="1408727" y="2977515"/>
            <a:ext cx="5210175" cy="2581910"/>
            <a:chOff x="0" y="0"/>
            <a:chExt cx="5210175" cy="2581910"/>
          </a:xfrm>
        </p:grpSpPr>
        <p:sp>
          <p:nvSpPr>
            <p:cNvPr id="10" name="Text Box 406"/>
            <p:cNvSpPr txBox="1">
              <a:spLocks noChangeArrowheads="1"/>
            </p:cNvSpPr>
            <p:nvPr/>
          </p:nvSpPr>
          <p:spPr bwMode="auto">
            <a:xfrm>
              <a:off x="1000125" y="2286000"/>
              <a:ext cx="672465" cy="264795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effectLst/>
                  <a:latin typeface="Times New Roman"/>
                  <a:ea typeface="Calibri"/>
                </a:rPr>
                <a:t>Trả lời</a:t>
              </a:r>
            </a:p>
          </p:txBody>
        </p:sp>
        <p:grpSp>
          <p:nvGrpSpPr>
            <p:cNvPr id="11" name="Group 10"/>
            <p:cNvGrpSpPr>
              <a:grpSpLocks/>
            </p:cNvGrpSpPr>
            <p:nvPr/>
          </p:nvGrpSpPr>
          <p:grpSpPr bwMode="auto">
            <a:xfrm>
              <a:off x="4133850" y="219075"/>
              <a:ext cx="1066800" cy="333375"/>
              <a:chOff x="5945" y="4730"/>
              <a:chExt cx="1680" cy="525"/>
            </a:xfrm>
          </p:grpSpPr>
          <p:sp>
            <p:nvSpPr>
              <p:cNvPr id="32" name="Text Box 347"/>
              <p:cNvSpPr txBox="1">
                <a:spLocks noChangeArrowheads="1"/>
              </p:cNvSpPr>
              <p:nvPr/>
            </p:nvSpPr>
            <p:spPr bwMode="auto">
              <a:xfrm>
                <a:off x="5945" y="4730"/>
                <a:ext cx="1635" cy="525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300" kern="1600">
                    <a:effectLst/>
                    <a:latin typeface="Times New Roman"/>
                    <a:ea typeface="Calibri"/>
                  </a:rPr>
                  <a:t>Tin tức</a:t>
                </a:r>
              </a:p>
            </p:txBody>
          </p:sp>
          <p:cxnSp>
            <p:nvCxnSpPr>
              <p:cNvPr id="33" name="AutoShape 348"/>
              <p:cNvCxnSpPr>
                <a:cxnSpLocks noChangeShapeType="1"/>
              </p:cNvCxnSpPr>
              <p:nvPr/>
            </p:nvCxnSpPr>
            <p:spPr bwMode="auto">
              <a:xfrm>
                <a:off x="5990" y="4730"/>
                <a:ext cx="163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4" name="AutoShape 349"/>
              <p:cNvCxnSpPr>
                <a:cxnSpLocks noChangeShapeType="1"/>
              </p:cNvCxnSpPr>
              <p:nvPr/>
            </p:nvCxnSpPr>
            <p:spPr bwMode="auto">
              <a:xfrm>
                <a:off x="5990" y="5255"/>
                <a:ext cx="163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2" name="Text Box 333"/>
            <p:cNvSpPr txBox="1">
              <a:spLocks noChangeArrowheads="1"/>
            </p:cNvSpPr>
            <p:nvPr/>
          </p:nvSpPr>
          <p:spPr bwMode="auto">
            <a:xfrm>
              <a:off x="952500" y="466725"/>
              <a:ext cx="752475" cy="28321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effectLst/>
                  <a:latin typeface="Times New Roman"/>
                  <a:ea typeface="Calibri"/>
                </a:rPr>
                <a:t>Trả lời</a:t>
              </a:r>
            </a:p>
          </p:txBody>
        </p:sp>
        <p:sp>
          <p:nvSpPr>
            <p:cNvPr id="13" name="Text Box 326"/>
            <p:cNvSpPr txBox="1">
              <a:spLocks noChangeArrowheads="1"/>
            </p:cNvSpPr>
            <p:nvPr/>
          </p:nvSpPr>
          <p:spPr bwMode="auto">
            <a:xfrm>
              <a:off x="790575" y="0"/>
              <a:ext cx="1073785" cy="268605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effectLst/>
                  <a:latin typeface="Times New Roman"/>
                  <a:ea typeface="Calibri"/>
                </a:rPr>
                <a:t>Gửi yêu cầu</a:t>
              </a: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2076450" y="38100"/>
              <a:ext cx="1616710" cy="723265"/>
            </a:xfrm>
            <a:prstGeom prst="ellipse">
              <a:avLst/>
            </a:prstGeom>
            <a:noFill/>
            <a:ln w="1905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4BACC6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288925" lvl="1" indent="-288925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 dirty="0" smtClean="0">
                  <a:effectLst/>
                  <a:latin typeface="Times New Roman"/>
                  <a:ea typeface="Calibri"/>
                </a:rPr>
                <a:t>4.1. </a:t>
              </a:r>
              <a:r>
                <a:rPr lang="en-US" sz="1300" kern="1600" dirty="0" err="1" smtClean="0">
                  <a:effectLst/>
                  <a:latin typeface="Times New Roman"/>
                  <a:ea typeface="Calibri"/>
                </a:rPr>
                <a:t>Cập</a:t>
              </a:r>
              <a:r>
                <a:rPr lang="en-US" sz="1300" kern="1600" dirty="0" smtClean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nhật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tin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tức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2085975" y="1781175"/>
              <a:ext cx="1566545" cy="800735"/>
            </a:xfrm>
            <a:prstGeom prst="ellipse">
              <a:avLst/>
            </a:prstGeom>
            <a:noFill/>
            <a:ln w="1905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4BACC6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270510" indent="-270510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 dirty="0">
                  <a:effectLst/>
                  <a:latin typeface="Times New Roman"/>
                  <a:ea typeface="Calibri"/>
                </a:rPr>
                <a:t>4.2.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Xử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lý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góp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ý</a:t>
              </a:r>
            </a:p>
          </p:txBody>
        </p:sp>
        <p:cxnSp>
          <p:nvCxnSpPr>
            <p:cNvPr id="16" name="AutoShape 337"/>
            <p:cNvCxnSpPr>
              <a:cxnSpLocks noChangeShapeType="1"/>
            </p:cNvCxnSpPr>
            <p:nvPr/>
          </p:nvCxnSpPr>
          <p:spPr bwMode="auto">
            <a:xfrm flipV="1">
              <a:off x="428625" y="276225"/>
              <a:ext cx="0" cy="6762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" name="AutoShape 338"/>
            <p:cNvCxnSpPr>
              <a:cxnSpLocks noChangeShapeType="1"/>
            </p:cNvCxnSpPr>
            <p:nvPr/>
          </p:nvCxnSpPr>
          <p:spPr bwMode="auto">
            <a:xfrm>
              <a:off x="419100" y="276225"/>
              <a:ext cx="1666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8" name="AutoShape 339"/>
            <p:cNvCxnSpPr>
              <a:cxnSpLocks noChangeShapeType="1"/>
            </p:cNvCxnSpPr>
            <p:nvPr/>
          </p:nvCxnSpPr>
          <p:spPr bwMode="auto">
            <a:xfrm flipH="1">
              <a:off x="676275" y="476250"/>
              <a:ext cx="140716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9" name="AutoShape 340"/>
            <p:cNvCxnSpPr>
              <a:cxnSpLocks noChangeShapeType="1"/>
            </p:cNvCxnSpPr>
            <p:nvPr/>
          </p:nvCxnSpPr>
          <p:spPr bwMode="auto">
            <a:xfrm>
              <a:off x="685800" y="476250"/>
              <a:ext cx="0" cy="4762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0" name="Text Box 405"/>
            <p:cNvSpPr txBox="1">
              <a:spLocks noChangeArrowheads="1"/>
            </p:cNvSpPr>
            <p:nvPr/>
          </p:nvSpPr>
          <p:spPr bwMode="auto">
            <a:xfrm>
              <a:off x="809625" y="1809750"/>
              <a:ext cx="1137920" cy="29845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effectLst/>
                  <a:latin typeface="Times New Roman"/>
                  <a:ea typeface="Calibri"/>
                </a:rPr>
                <a:t>Xử lý yêu cầu</a:t>
              </a:r>
            </a:p>
          </p:txBody>
        </p:sp>
        <p:cxnSp>
          <p:nvCxnSpPr>
            <p:cNvPr id="21" name="AutoShape 407"/>
            <p:cNvCxnSpPr>
              <a:cxnSpLocks noChangeShapeType="1"/>
            </p:cNvCxnSpPr>
            <p:nvPr/>
          </p:nvCxnSpPr>
          <p:spPr bwMode="auto">
            <a:xfrm>
              <a:off x="676275" y="1352550"/>
              <a:ext cx="0" cy="7778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2" name="AutoShape 408"/>
            <p:cNvCxnSpPr>
              <a:cxnSpLocks noChangeShapeType="1"/>
            </p:cNvCxnSpPr>
            <p:nvPr/>
          </p:nvCxnSpPr>
          <p:spPr bwMode="auto">
            <a:xfrm flipV="1">
              <a:off x="685800" y="2133600"/>
              <a:ext cx="1400175" cy="31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" name="AutoShape 409"/>
            <p:cNvCxnSpPr>
              <a:cxnSpLocks noChangeShapeType="1"/>
            </p:cNvCxnSpPr>
            <p:nvPr/>
          </p:nvCxnSpPr>
          <p:spPr bwMode="auto">
            <a:xfrm flipH="1">
              <a:off x="428625" y="2333625"/>
              <a:ext cx="17170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4" name="AutoShape 410"/>
            <p:cNvCxnSpPr>
              <a:cxnSpLocks noChangeShapeType="1"/>
            </p:cNvCxnSpPr>
            <p:nvPr/>
          </p:nvCxnSpPr>
          <p:spPr bwMode="auto">
            <a:xfrm flipV="1">
              <a:off x="428625" y="1352550"/>
              <a:ext cx="0" cy="9779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0" y="952500"/>
              <a:ext cx="1174750" cy="401320"/>
            </a:xfrm>
            <a:prstGeom prst="rect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effectLst/>
                  <a:latin typeface="Times New Roman"/>
                  <a:ea typeface="Calibri"/>
                </a:rPr>
                <a:t>Quản trị viên</a:t>
              </a:r>
            </a:p>
          </p:txBody>
        </p:sp>
        <p:grpSp>
          <p:nvGrpSpPr>
            <p:cNvPr id="26" name="Group 25"/>
            <p:cNvGrpSpPr>
              <a:grpSpLocks/>
            </p:cNvGrpSpPr>
            <p:nvPr/>
          </p:nvGrpSpPr>
          <p:grpSpPr bwMode="auto">
            <a:xfrm>
              <a:off x="4143375" y="2000250"/>
              <a:ext cx="1066800" cy="333375"/>
              <a:chOff x="5945" y="4730"/>
              <a:chExt cx="1680" cy="525"/>
            </a:xfrm>
          </p:grpSpPr>
          <p:sp>
            <p:nvSpPr>
              <p:cNvPr id="29" name="Text Box 347"/>
              <p:cNvSpPr txBox="1">
                <a:spLocks noChangeArrowheads="1"/>
              </p:cNvSpPr>
              <p:nvPr/>
            </p:nvSpPr>
            <p:spPr bwMode="auto">
              <a:xfrm>
                <a:off x="5945" y="4730"/>
                <a:ext cx="1635" cy="525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300" kern="1600">
                    <a:effectLst/>
                    <a:latin typeface="Times New Roman"/>
                    <a:ea typeface="Calibri"/>
                  </a:rPr>
                  <a:t>Góp ý</a:t>
                </a:r>
              </a:p>
            </p:txBody>
          </p:sp>
          <p:cxnSp>
            <p:nvCxnSpPr>
              <p:cNvPr id="30" name="AutoShape 348"/>
              <p:cNvCxnSpPr>
                <a:cxnSpLocks noChangeShapeType="1"/>
              </p:cNvCxnSpPr>
              <p:nvPr/>
            </p:nvCxnSpPr>
            <p:spPr bwMode="auto">
              <a:xfrm>
                <a:off x="5990" y="4730"/>
                <a:ext cx="163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" name="AutoShape 349"/>
              <p:cNvCxnSpPr>
                <a:cxnSpLocks noChangeShapeType="1"/>
              </p:cNvCxnSpPr>
              <p:nvPr/>
            </p:nvCxnSpPr>
            <p:spPr bwMode="auto">
              <a:xfrm>
                <a:off x="5990" y="5255"/>
                <a:ext cx="163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27" name="AutoShape 396"/>
            <p:cNvCxnSpPr>
              <a:cxnSpLocks noChangeShapeType="1"/>
            </p:cNvCxnSpPr>
            <p:nvPr/>
          </p:nvCxnSpPr>
          <p:spPr bwMode="auto">
            <a:xfrm flipH="1">
              <a:off x="3648075" y="2171700"/>
              <a:ext cx="51562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" name="Straight Arrow Connector 27"/>
            <p:cNvCxnSpPr/>
            <p:nvPr/>
          </p:nvCxnSpPr>
          <p:spPr>
            <a:xfrm>
              <a:off x="3686175" y="409575"/>
              <a:ext cx="478790" cy="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457200" y="762000"/>
            <a:ext cx="9144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II. PHÂN TÍCH THIẾT KẾ HỆ THỐNG</a:t>
            </a:r>
            <a:endParaRPr lang="en-US" sz="3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81183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-57038" y="1581150"/>
            <a:ext cx="546723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FontTx/>
              <a:buNone/>
            </a:pPr>
            <a:r>
              <a:rPr lang="en-US" sz="2000" b="1" dirty="0" smtClean="0"/>
              <a:t> </a:t>
            </a:r>
            <a:r>
              <a:rPr lang="en-US" sz="1800" b="1" dirty="0" err="1"/>
              <a:t>Biều</a:t>
            </a:r>
            <a:r>
              <a:rPr lang="en-US" sz="1800" b="1" dirty="0"/>
              <a:t> </a:t>
            </a:r>
            <a:r>
              <a:rPr lang="en-US" sz="1800" b="1" dirty="0" err="1"/>
              <a:t>đồ</a:t>
            </a:r>
            <a:r>
              <a:rPr lang="en-US" sz="1800" b="1" dirty="0"/>
              <a:t> </a:t>
            </a:r>
            <a:r>
              <a:rPr lang="en-US" sz="1800" b="1" dirty="0" err="1"/>
              <a:t>luồng</a:t>
            </a:r>
            <a:r>
              <a:rPr lang="en-US" sz="1800" b="1" dirty="0"/>
              <a:t> </a:t>
            </a:r>
            <a:r>
              <a:rPr lang="en-US" sz="1800" b="1" dirty="0" err="1"/>
              <a:t>dữ</a:t>
            </a:r>
            <a:r>
              <a:rPr lang="en-US" sz="1800" b="1" dirty="0"/>
              <a:t> </a:t>
            </a:r>
            <a:r>
              <a:rPr lang="en-US" sz="1800" b="1" dirty="0" err="1" smtClean="0"/>
              <a:t>liệu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dưới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đỉnh</a:t>
            </a:r>
            <a:r>
              <a:rPr lang="en-US" sz="1800" b="1" dirty="0" smtClean="0"/>
              <a:t>.</a:t>
            </a:r>
            <a:endParaRPr lang="en-US" sz="1800" b="1" i="1" dirty="0"/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-76200" y="1962090"/>
            <a:ext cx="9067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200150" lvl="1" indent="-742950" eaLnBrk="1" hangingPunct="1">
              <a:spcBef>
                <a:spcPct val="0"/>
              </a:spcBef>
              <a:buClrTx/>
              <a:buFontTx/>
              <a:buNone/>
            </a:pPr>
            <a:r>
              <a:rPr lang="en-US" sz="2000" b="1" dirty="0" smtClean="0"/>
              <a:t> </a:t>
            </a:r>
            <a:r>
              <a:rPr lang="en-US" sz="1800" b="1" dirty="0" err="1"/>
              <a:t>Biều</a:t>
            </a:r>
            <a:r>
              <a:rPr lang="en-US" sz="1800" b="1" dirty="0"/>
              <a:t> </a:t>
            </a:r>
            <a:r>
              <a:rPr lang="en-US" sz="1800" b="1" dirty="0" err="1"/>
              <a:t>đồ</a:t>
            </a:r>
            <a:r>
              <a:rPr lang="en-US" sz="1800" b="1" dirty="0"/>
              <a:t> </a:t>
            </a:r>
            <a:r>
              <a:rPr lang="en-US" sz="1800" b="1" dirty="0" err="1"/>
              <a:t>luồng</a:t>
            </a:r>
            <a:r>
              <a:rPr lang="en-US" sz="1800" b="1" dirty="0"/>
              <a:t> </a:t>
            </a:r>
            <a:r>
              <a:rPr lang="en-US" sz="1800" b="1" dirty="0" err="1"/>
              <a:t>dữ</a:t>
            </a:r>
            <a:r>
              <a:rPr lang="en-US" sz="1800" b="1" dirty="0"/>
              <a:t> </a:t>
            </a:r>
            <a:r>
              <a:rPr lang="en-US" sz="1800" b="1" dirty="0" err="1" smtClean="0"/>
              <a:t>liệu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dưới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đỉnh</a:t>
            </a:r>
            <a:r>
              <a:rPr lang="en-US" sz="1800" b="1" dirty="0"/>
              <a:t> </a:t>
            </a:r>
            <a:r>
              <a:rPr lang="en-US" sz="1800" b="1" dirty="0" err="1" smtClean="0"/>
              <a:t>chức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năng</a:t>
            </a:r>
            <a:r>
              <a:rPr lang="en-US" sz="1800" b="1" dirty="0" smtClean="0"/>
              <a:t> “</a:t>
            </a:r>
            <a:r>
              <a:rPr lang="en-US" sz="1800" b="1" dirty="0" err="1"/>
              <a:t>T</a:t>
            </a:r>
            <a:r>
              <a:rPr lang="en-US" sz="1800" b="1" dirty="0" err="1" smtClean="0"/>
              <a:t>ìm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kiếm</a:t>
            </a:r>
            <a:r>
              <a:rPr lang="en-US" sz="1800" b="1" dirty="0" smtClean="0"/>
              <a:t>”.</a:t>
            </a:r>
            <a:endParaRPr lang="en-US" sz="1800" b="1" i="1" dirty="0"/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1143000" y="2819400"/>
            <a:ext cx="6248399" cy="3200400"/>
            <a:chOff x="2006" y="2217"/>
            <a:chExt cx="8418" cy="3270"/>
          </a:xfrm>
        </p:grpSpPr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8762" y="4553"/>
              <a:ext cx="1662" cy="523"/>
              <a:chOff x="0" y="41560"/>
              <a:chExt cx="1239520" cy="374077"/>
            </a:xfrm>
          </p:grpSpPr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41564" y="41564"/>
                <a:ext cx="1172845" cy="348615"/>
              </a:xfrm>
              <a:prstGeom prst="rect">
                <a:avLst/>
              </a:prstGeom>
              <a:solidFill>
                <a:srgbClr val="FFFFFF"/>
              </a:solidFill>
              <a:ln w="25400" algn="ctr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300" kern="160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Sản phẩm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28" name="Straight Connector 27"/>
              <p:cNvCxnSpPr>
                <a:cxnSpLocks noChangeShapeType="1"/>
              </p:cNvCxnSpPr>
              <p:nvPr/>
            </p:nvCxnSpPr>
            <p:spPr bwMode="auto">
              <a:xfrm>
                <a:off x="0" y="41560"/>
                <a:ext cx="1239520" cy="0"/>
              </a:xfrm>
              <a:prstGeom prst="line">
                <a:avLst/>
              </a:prstGeom>
              <a:noFill/>
              <a:ln w="9525" algn="ctr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" name="Straight Connector 28"/>
              <p:cNvCxnSpPr>
                <a:cxnSpLocks noChangeShapeType="1"/>
              </p:cNvCxnSpPr>
              <p:nvPr/>
            </p:nvCxnSpPr>
            <p:spPr bwMode="auto">
              <a:xfrm>
                <a:off x="0" y="415637"/>
                <a:ext cx="1239520" cy="0"/>
              </a:xfrm>
              <a:prstGeom prst="line">
                <a:avLst/>
              </a:prstGeom>
              <a:noFill/>
              <a:ln w="9525" algn="ctr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10" name="AutoShape 670"/>
            <p:cNvCxnSpPr>
              <a:cxnSpLocks noChangeShapeType="1"/>
            </p:cNvCxnSpPr>
            <p:nvPr/>
          </p:nvCxnSpPr>
          <p:spPr bwMode="auto">
            <a:xfrm flipH="1">
              <a:off x="8276" y="2794"/>
              <a:ext cx="124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" name="AutoShape 671"/>
            <p:cNvCxnSpPr>
              <a:cxnSpLocks noChangeShapeType="1"/>
              <a:stCxn id="27" idx="1"/>
              <a:endCxn id="16" idx="6"/>
            </p:cNvCxnSpPr>
            <p:nvPr/>
          </p:nvCxnSpPr>
          <p:spPr bwMode="auto">
            <a:xfrm rot="10800000" flipV="1">
              <a:off x="8291" y="4797"/>
              <a:ext cx="527" cy="1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2" name="AutoShape 821"/>
            <p:cNvCxnSpPr>
              <a:cxnSpLocks noChangeShapeType="1"/>
            </p:cNvCxnSpPr>
            <p:nvPr/>
          </p:nvCxnSpPr>
          <p:spPr bwMode="auto">
            <a:xfrm flipV="1">
              <a:off x="9510" y="2794"/>
              <a:ext cx="1" cy="175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3640" y="4299"/>
              <a:ext cx="1210" cy="4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Yêu cầu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5374" y="2217"/>
              <a:ext cx="2920" cy="1280"/>
            </a:xfrm>
            <a:prstGeom prst="ellipse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179388" indent="-179388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5.1 </a:t>
              </a:r>
              <a:r>
                <a:rPr lang="en-US" sz="1300" kern="1600" dirty="0" err="1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Tìm</a:t>
              </a:r>
              <a:r>
                <a:rPr lang="en-US" sz="1300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kiếm</a:t>
              </a:r>
              <a:r>
                <a:rPr lang="en-US" sz="1300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theo</a:t>
              </a:r>
              <a:r>
                <a:rPr lang="en-US" sz="1300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tên</a:t>
              </a:r>
              <a:r>
                <a:rPr lang="en-US" sz="1300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sản</a:t>
              </a:r>
              <a:r>
                <a:rPr lang="en-US" sz="1300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phẩm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2006" y="4299"/>
              <a:ext cx="1479" cy="933"/>
            </a:xfrm>
            <a:prstGeom prst="rect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Khách hàng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5263" y="4134"/>
              <a:ext cx="3028" cy="1353"/>
            </a:xfrm>
            <a:prstGeom prst="ellipse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indent="-90170" algn="ctr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5.2</a:t>
              </a:r>
              <a:r>
                <a:rPr lang="en-US" sz="1300" b="1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Tìm</a:t>
              </a:r>
              <a:r>
                <a:rPr lang="en-US" sz="1300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kiếm</a:t>
              </a:r>
              <a:r>
                <a:rPr lang="en-US" sz="1300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theo</a:t>
              </a:r>
              <a:r>
                <a:rPr lang="en-US" sz="1300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giá</a:t>
              </a:r>
              <a:r>
                <a:rPr lang="en-US" sz="1300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sản</a:t>
              </a:r>
              <a:r>
                <a:rPr lang="en-US" sz="1300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phẩm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830" y="4944"/>
              <a:ext cx="1176" cy="4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Kết quả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830" y="2353"/>
              <a:ext cx="1176" cy="4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Yêu cầu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830" y="3140"/>
              <a:ext cx="1244" cy="4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Kết quả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cxnSp>
          <p:nvCxnSpPr>
            <p:cNvPr id="20" name="AutoShape 659"/>
            <p:cNvCxnSpPr>
              <a:cxnSpLocks noChangeShapeType="1"/>
            </p:cNvCxnSpPr>
            <p:nvPr/>
          </p:nvCxnSpPr>
          <p:spPr bwMode="auto">
            <a:xfrm>
              <a:off x="2630" y="2794"/>
              <a:ext cx="2797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1" name="AutoShape 660"/>
            <p:cNvCxnSpPr>
              <a:cxnSpLocks noChangeShapeType="1"/>
            </p:cNvCxnSpPr>
            <p:nvPr/>
          </p:nvCxnSpPr>
          <p:spPr bwMode="auto">
            <a:xfrm>
              <a:off x="2630" y="2794"/>
              <a:ext cx="0" cy="15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2" name="AutoShape 661"/>
            <p:cNvCxnSpPr>
              <a:cxnSpLocks noChangeShapeType="1"/>
            </p:cNvCxnSpPr>
            <p:nvPr/>
          </p:nvCxnSpPr>
          <p:spPr bwMode="auto">
            <a:xfrm flipH="1">
              <a:off x="3045" y="3141"/>
              <a:ext cx="247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" name="AutoShape 662"/>
            <p:cNvCxnSpPr>
              <a:cxnSpLocks noChangeShapeType="1"/>
            </p:cNvCxnSpPr>
            <p:nvPr/>
          </p:nvCxnSpPr>
          <p:spPr bwMode="auto">
            <a:xfrm>
              <a:off x="3045" y="3140"/>
              <a:ext cx="0" cy="115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5" name="AutoShape 663"/>
            <p:cNvCxnSpPr>
              <a:cxnSpLocks noChangeShapeType="1"/>
            </p:cNvCxnSpPr>
            <p:nvPr/>
          </p:nvCxnSpPr>
          <p:spPr bwMode="auto">
            <a:xfrm>
              <a:off x="3496" y="4629"/>
              <a:ext cx="1818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6" name="AutoShape 664"/>
            <p:cNvCxnSpPr>
              <a:cxnSpLocks noChangeShapeType="1"/>
            </p:cNvCxnSpPr>
            <p:nvPr/>
          </p:nvCxnSpPr>
          <p:spPr bwMode="auto">
            <a:xfrm flipH="1">
              <a:off x="3496" y="4943"/>
              <a:ext cx="1818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31" name="Text Box 15"/>
          <p:cNvSpPr txBox="1">
            <a:spLocks noChangeArrowheads="1"/>
          </p:cNvSpPr>
          <p:nvPr/>
        </p:nvSpPr>
        <p:spPr bwMode="auto">
          <a:xfrm>
            <a:off x="457200" y="762000"/>
            <a:ext cx="9144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II. PHÂN TÍCH THIẾT KẾ HỆ THỐNG</a:t>
            </a:r>
            <a:endParaRPr lang="en-US" sz="3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58976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-57038" y="1581150"/>
            <a:ext cx="546723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FontTx/>
              <a:buNone/>
            </a:pPr>
            <a:r>
              <a:rPr lang="en-US" sz="2000" b="1" dirty="0" smtClean="0"/>
              <a:t> </a:t>
            </a:r>
            <a:r>
              <a:rPr lang="en-US" sz="1800" b="1" dirty="0" err="1"/>
              <a:t>Biều</a:t>
            </a:r>
            <a:r>
              <a:rPr lang="en-US" sz="1800" b="1" dirty="0"/>
              <a:t> </a:t>
            </a:r>
            <a:r>
              <a:rPr lang="en-US" sz="1800" b="1" dirty="0" err="1"/>
              <a:t>đồ</a:t>
            </a:r>
            <a:r>
              <a:rPr lang="en-US" sz="1800" b="1" dirty="0"/>
              <a:t> </a:t>
            </a:r>
            <a:r>
              <a:rPr lang="en-US" sz="1800" b="1" dirty="0" err="1"/>
              <a:t>luồng</a:t>
            </a:r>
            <a:r>
              <a:rPr lang="en-US" sz="1800" b="1" dirty="0"/>
              <a:t> </a:t>
            </a:r>
            <a:r>
              <a:rPr lang="en-US" sz="1800" b="1" dirty="0" err="1"/>
              <a:t>dữ</a:t>
            </a:r>
            <a:r>
              <a:rPr lang="en-US" sz="1800" b="1" dirty="0"/>
              <a:t> </a:t>
            </a:r>
            <a:r>
              <a:rPr lang="en-US" sz="1800" b="1" dirty="0" err="1" smtClean="0"/>
              <a:t>liệu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dưới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đỉnh</a:t>
            </a:r>
            <a:r>
              <a:rPr lang="en-US" sz="1800" b="1" dirty="0" smtClean="0"/>
              <a:t>.</a:t>
            </a:r>
            <a:endParaRPr lang="en-US" sz="1800" b="1" i="1" dirty="0"/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-76200" y="1962090"/>
            <a:ext cx="9067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200150" lvl="1" indent="-742950" eaLnBrk="1" hangingPunct="1">
              <a:spcBef>
                <a:spcPct val="0"/>
              </a:spcBef>
              <a:buClrTx/>
              <a:buFontTx/>
              <a:buNone/>
            </a:pPr>
            <a:r>
              <a:rPr lang="en-US" sz="2000" b="1" dirty="0" smtClean="0"/>
              <a:t> </a:t>
            </a:r>
            <a:r>
              <a:rPr lang="en-US" sz="1800" b="1" dirty="0" err="1"/>
              <a:t>Biều</a:t>
            </a:r>
            <a:r>
              <a:rPr lang="en-US" sz="1800" b="1" dirty="0"/>
              <a:t> </a:t>
            </a:r>
            <a:r>
              <a:rPr lang="en-US" sz="1800" b="1" dirty="0" err="1"/>
              <a:t>đồ</a:t>
            </a:r>
            <a:r>
              <a:rPr lang="en-US" sz="1800" b="1" dirty="0"/>
              <a:t> </a:t>
            </a:r>
            <a:r>
              <a:rPr lang="en-US" sz="1800" b="1" dirty="0" err="1"/>
              <a:t>luồng</a:t>
            </a:r>
            <a:r>
              <a:rPr lang="en-US" sz="1800" b="1" dirty="0"/>
              <a:t> </a:t>
            </a:r>
            <a:r>
              <a:rPr lang="en-US" sz="1800" b="1" dirty="0" err="1"/>
              <a:t>dữ</a:t>
            </a:r>
            <a:r>
              <a:rPr lang="en-US" sz="1800" b="1" dirty="0"/>
              <a:t> </a:t>
            </a:r>
            <a:r>
              <a:rPr lang="en-US" sz="1800" b="1" dirty="0" err="1" smtClean="0"/>
              <a:t>liệu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dưới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đỉnh</a:t>
            </a:r>
            <a:r>
              <a:rPr lang="en-US" sz="1800" b="1" dirty="0"/>
              <a:t> </a:t>
            </a:r>
            <a:r>
              <a:rPr lang="en-US" sz="1800" b="1" dirty="0" err="1" smtClean="0"/>
              <a:t>chức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năng</a:t>
            </a:r>
            <a:r>
              <a:rPr lang="en-US" sz="1800" b="1" dirty="0" smtClean="0"/>
              <a:t> “</a:t>
            </a:r>
            <a:r>
              <a:rPr lang="en-US" sz="1800" b="1" dirty="0" err="1" smtClean="0"/>
              <a:t>Thống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kê</a:t>
            </a:r>
            <a:r>
              <a:rPr lang="en-US" sz="1800" b="1" dirty="0" smtClean="0"/>
              <a:t>”.</a:t>
            </a:r>
            <a:endParaRPr lang="en-US" sz="1800" b="1" i="1" dirty="0"/>
          </a:p>
        </p:txBody>
      </p:sp>
      <p:grpSp>
        <p:nvGrpSpPr>
          <p:cNvPr id="8" name="Group 7"/>
          <p:cNvGrpSpPr/>
          <p:nvPr/>
        </p:nvGrpSpPr>
        <p:grpSpPr>
          <a:xfrm>
            <a:off x="1663332" y="2597806"/>
            <a:ext cx="5804268" cy="3726793"/>
            <a:chOff x="0" y="0"/>
            <a:chExt cx="5417820" cy="3394710"/>
          </a:xfrm>
        </p:grpSpPr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4295775" y="781051"/>
              <a:ext cx="1055370" cy="332106"/>
              <a:chOff x="0" y="41560"/>
              <a:chExt cx="1239520" cy="374077"/>
            </a:xfrm>
          </p:grpSpPr>
          <p:sp>
            <p:nvSpPr>
              <p:cNvPr id="38" name="Rectangle 37"/>
              <p:cNvSpPr>
                <a:spLocks noChangeArrowheads="1"/>
              </p:cNvSpPr>
              <p:nvPr/>
            </p:nvSpPr>
            <p:spPr bwMode="auto">
              <a:xfrm>
                <a:off x="41564" y="41564"/>
                <a:ext cx="1172845" cy="348615"/>
              </a:xfrm>
              <a:prstGeom prst="rect">
                <a:avLst/>
              </a:prstGeom>
              <a:solidFill>
                <a:srgbClr val="FFFFFF"/>
              </a:solidFill>
              <a:ln w="25400" algn="ctr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300" kern="160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Đơn hàng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39" name="Straight Connector 38"/>
              <p:cNvCxnSpPr>
                <a:cxnSpLocks noChangeShapeType="1"/>
              </p:cNvCxnSpPr>
              <p:nvPr/>
            </p:nvCxnSpPr>
            <p:spPr bwMode="auto">
              <a:xfrm>
                <a:off x="0" y="41560"/>
                <a:ext cx="1239520" cy="0"/>
              </a:xfrm>
              <a:prstGeom prst="line">
                <a:avLst/>
              </a:prstGeom>
              <a:noFill/>
              <a:ln w="9525" algn="ctr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0" name="Straight Connector 39"/>
              <p:cNvCxnSpPr>
                <a:cxnSpLocks noChangeShapeType="1"/>
              </p:cNvCxnSpPr>
              <p:nvPr/>
            </p:nvCxnSpPr>
            <p:spPr bwMode="auto">
              <a:xfrm>
                <a:off x="0" y="415637"/>
                <a:ext cx="1239520" cy="0"/>
              </a:xfrm>
              <a:prstGeom prst="line">
                <a:avLst/>
              </a:prstGeom>
              <a:noFill/>
              <a:ln w="9525" algn="ctr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1" name="Group 10"/>
            <p:cNvGrpSpPr>
              <a:grpSpLocks/>
            </p:cNvGrpSpPr>
            <p:nvPr/>
          </p:nvGrpSpPr>
          <p:grpSpPr bwMode="auto">
            <a:xfrm>
              <a:off x="4362450" y="1685926"/>
              <a:ext cx="1055370" cy="332106"/>
              <a:chOff x="0" y="41560"/>
              <a:chExt cx="1239520" cy="374077"/>
            </a:xfrm>
          </p:grpSpPr>
          <p:sp>
            <p:nvSpPr>
              <p:cNvPr id="35" name="Rectangle 34"/>
              <p:cNvSpPr>
                <a:spLocks noChangeArrowheads="1"/>
              </p:cNvSpPr>
              <p:nvPr/>
            </p:nvSpPr>
            <p:spPr bwMode="auto">
              <a:xfrm>
                <a:off x="41564" y="41564"/>
                <a:ext cx="1172845" cy="348615"/>
              </a:xfrm>
              <a:prstGeom prst="rect">
                <a:avLst/>
              </a:prstGeom>
              <a:solidFill>
                <a:srgbClr val="FFFFFF"/>
              </a:solidFill>
              <a:ln w="25400" algn="ctr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300" kern="160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Sản phẩm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36" name="Straight Connector 35"/>
              <p:cNvCxnSpPr>
                <a:cxnSpLocks noChangeShapeType="1"/>
              </p:cNvCxnSpPr>
              <p:nvPr/>
            </p:nvCxnSpPr>
            <p:spPr bwMode="auto">
              <a:xfrm>
                <a:off x="0" y="41560"/>
                <a:ext cx="1239520" cy="0"/>
              </a:xfrm>
              <a:prstGeom prst="line">
                <a:avLst/>
              </a:prstGeom>
              <a:noFill/>
              <a:ln w="9525" algn="ctr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7" name="Straight Connector 36"/>
              <p:cNvCxnSpPr>
                <a:cxnSpLocks noChangeShapeType="1"/>
              </p:cNvCxnSpPr>
              <p:nvPr/>
            </p:nvCxnSpPr>
            <p:spPr bwMode="auto">
              <a:xfrm>
                <a:off x="0" y="415637"/>
                <a:ext cx="1239520" cy="0"/>
              </a:xfrm>
              <a:prstGeom prst="line">
                <a:avLst/>
              </a:prstGeom>
              <a:noFill/>
              <a:ln w="9525" algn="ctr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12" name="AutoShape 695"/>
            <p:cNvCxnSpPr>
              <a:cxnSpLocks noChangeShapeType="1"/>
            </p:cNvCxnSpPr>
            <p:nvPr/>
          </p:nvCxnSpPr>
          <p:spPr bwMode="auto">
            <a:xfrm flipH="1">
              <a:off x="4067175" y="1828800"/>
              <a:ext cx="31559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" name="AutoShape 700"/>
            <p:cNvCxnSpPr>
              <a:cxnSpLocks noChangeShapeType="1"/>
            </p:cNvCxnSpPr>
            <p:nvPr/>
          </p:nvCxnSpPr>
          <p:spPr bwMode="auto">
            <a:xfrm flipH="1">
              <a:off x="3962400" y="2009775"/>
              <a:ext cx="434975" cy="8953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2209800" y="2514600"/>
              <a:ext cx="1781175" cy="880110"/>
            </a:xfrm>
            <a:prstGeom prst="ellipse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6.3 Thống kê sản phẩm mới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1133475" y="1390650"/>
              <a:ext cx="810260" cy="2800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Yêu cầu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1000125" y="3105150"/>
              <a:ext cx="758825" cy="2800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kết quả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1009650" y="2676525"/>
              <a:ext cx="810260" cy="2800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Yêu cầu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1238250" y="1885950"/>
              <a:ext cx="711200" cy="2800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kết quả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105025" y="0"/>
              <a:ext cx="1887855" cy="892810"/>
            </a:xfrm>
            <a:prstGeom prst="ellipse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228600" indent="-228600">
                <a:lnSpc>
                  <a:spcPct val="135000"/>
                </a:lnSpc>
                <a:spcBef>
                  <a:spcPts val="720"/>
                </a:spcBef>
                <a:spcAft>
                  <a:spcPts val="720"/>
                </a:spcAft>
              </a:pPr>
              <a:r>
                <a:rPr lang="en-US" sz="1300" kern="160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Thống kê hóa đơn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0" y="1504950"/>
              <a:ext cx="939165" cy="592455"/>
            </a:xfrm>
            <a:prstGeom prst="rect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Quản trị viên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2200275" y="1352550"/>
              <a:ext cx="1864995" cy="904240"/>
            </a:xfrm>
            <a:prstGeom prst="ellipse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6.2 </a:t>
              </a:r>
              <a:r>
                <a:rPr lang="en-US" sz="1300" b="1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Thống</a:t>
              </a:r>
              <a:r>
                <a:rPr lang="en-US" sz="1300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kê</a:t>
              </a:r>
              <a:r>
                <a:rPr lang="en-US" sz="1300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phẩm</a:t>
              </a:r>
              <a:r>
                <a:rPr lang="en-US" sz="1300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bán</a:t>
              </a:r>
              <a:r>
                <a:rPr lang="en-US" sz="1300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chạy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b="1" kern="1600" dirty="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 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1009650" y="19050"/>
              <a:ext cx="749935" cy="2800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Yêu cầu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1143000" y="600075"/>
              <a:ext cx="799465" cy="2800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300" kern="160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kết quả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cxnSp>
          <p:nvCxnSpPr>
            <p:cNvPr id="24" name="AutoShape 683"/>
            <p:cNvCxnSpPr>
              <a:cxnSpLocks noChangeShapeType="1"/>
            </p:cNvCxnSpPr>
            <p:nvPr/>
          </p:nvCxnSpPr>
          <p:spPr bwMode="auto">
            <a:xfrm>
              <a:off x="504825" y="314325"/>
              <a:ext cx="1634490" cy="6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5" name="AutoShape 684"/>
            <p:cNvCxnSpPr>
              <a:cxnSpLocks noChangeShapeType="1"/>
            </p:cNvCxnSpPr>
            <p:nvPr/>
          </p:nvCxnSpPr>
          <p:spPr bwMode="auto">
            <a:xfrm>
              <a:off x="504825" y="314325"/>
              <a:ext cx="635" cy="11334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6" name="AutoShape 685"/>
            <p:cNvCxnSpPr>
              <a:cxnSpLocks noChangeShapeType="1"/>
            </p:cNvCxnSpPr>
            <p:nvPr/>
          </p:nvCxnSpPr>
          <p:spPr bwMode="auto">
            <a:xfrm flipH="1">
              <a:off x="742950" y="600075"/>
              <a:ext cx="135953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7" name="AutoShape 686"/>
            <p:cNvCxnSpPr>
              <a:cxnSpLocks noChangeShapeType="1"/>
            </p:cNvCxnSpPr>
            <p:nvPr/>
          </p:nvCxnSpPr>
          <p:spPr bwMode="auto">
            <a:xfrm>
              <a:off x="742950" y="600075"/>
              <a:ext cx="635" cy="86931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8" name="AutoShape 687"/>
            <p:cNvCxnSpPr>
              <a:cxnSpLocks noChangeShapeType="1"/>
            </p:cNvCxnSpPr>
            <p:nvPr/>
          </p:nvCxnSpPr>
          <p:spPr bwMode="auto">
            <a:xfrm>
              <a:off x="942975" y="1666875"/>
              <a:ext cx="1270635" cy="158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9" name="AutoShape 688"/>
            <p:cNvCxnSpPr>
              <a:cxnSpLocks noChangeShapeType="1"/>
            </p:cNvCxnSpPr>
            <p:nvPr/>
          </p:nvCxnSpPr>
          <p:spPr bwMode="auto">
            <a:xfrm flipH="1">
              <a:off x="942975" y="1914525"/>
              <a:ext cx="1270635" cy="6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" name="AutoShape 690"/>
            <p:cNvCxnSpPr>
              <a:cxnSpLocks noChangeShapeType="1"/>
            </p:cNvCxnSpPr>
            <p:nvPr/>
          </p:nvCxnSpPr>
          <p:spPr bwMode="auto">
            <a:xfrm>
              <a:off x="742950" y="2124075"/>
              <a:ext cx="0" cy="7810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1" name="AutoShape 691"/>
            <p:cNvCxnSpPr>
              <a:cxnSpLocks noChangeShapeType="1"/>
            </p:cNvCxnSpPr>
            <p:nvPr/>
          </p:nvCxnSpPr>
          <p:spPr bwMode="auto">
            <a:xfrm>
              <a:off x="742950" y="2914650"/>
              <a:ext cx="1459230" cy="6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2" name="AutoShape 692"/>
            <p:cNvCxnSpPr>
              <a:cxnSpLocks noChangeShapeType="1"/>
            </p:cNvCxnSpPr>
            <p:nvPr/>
          </p:nvCxnSpPr>
          <p:spPr bwMode="auto">
            <a:xfrm flipH="1">
              <a:off x="504825" y="3105150"/>
              <a:ext cx="177292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3" name="AutoShape 693"/>
            <p:cNvCxnSpPr>
              <a:cxnSpLocks noChangeShapeType="1"/>
            </p:cNvCxnSpPr>
            <p:nvPr/>
          </p:nvCxnSpPr>
          <p:spPr bwMode="auto">
            <a:xfrm flipV="1">
              <a:off x="504825" y="2124075"/>
              <a:ext cx="0" cy="98552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4" name="Straight Arrow Connector 33"/>
            <p:cNvCxnSpPr/>
            <p:nvPr/>
          </p:nvCxnSpPr>
          <p:spPr>
            <a:xfrm flipH="1" flipV="1">
              <a:off x="3857625" y="685800"/>
              <a:ext cx="438149" cy="25717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1" name="Text Box 15"/>
          <p:cNvSpPr txBox="1">
            <a:spLocks noChangeArrowheads="1"/>
          </p:cNvSpPr>
          <p:nvPr/>
        </p:nvSpPr>
        <p:spPr bwMode="auto">
          <a:xfrm>
            <a:off x="457200" y="762000"/>
            <a:ext cx="9144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II. PHÂN TÍCH THIẾT KẾ HỆ THỐNG</a:t>
            </a:r>
            <a:endParaRPr lang="en-US" sz="3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1746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-533400" y="1733550"/>
            <a:ext cx="44958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FontTx/>
              <a:buNone/>
            </a:pPr>
            <a:r>
              <a:rPr lang="en-US" sz="2000" b="1" dirty="0" smtClean="0"/>
              <a:t> </a:t>
            </a:r>
            <a:r>
              <a:rPr lang="en-US" sz="2000" b="1" dirty="0" err="1" smtClean="0"/>
              <a:t>Mô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hình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thực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thể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liên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kết</a:t>
            </a:r>
            <a:endParaRPr lang="en-US" sz="2000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495262" y="1828800"/>
            <a:ext cx="8077266" cy="4953000"/>
            <a:chOff x="-2843865" y="-906775"/>
            <a:chExt cx="10814381" cy="8122540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6644217" y="1184432"/>
              <a:ext cx="1326299" cy="2107162"/>
              <a:chOff x="4914" y="4426"/>
              <a:chExt cx="1865" cy="2204"/>
            </a:xfrm>
          </p:grpSpPr>
          <p:sp>
            <p:nvSpPr>
              <p:cNvPr id="44" name="Rectangle 43"/>
              <p:cNvSpPr>
                <a:spLocks noChangeArrowheads="1"/>
              </p:cNvSpPr>
              <p:nvPr/>
            </p:nvSpPr>
            <p:spPr bwMode="auto">
              <a:xfrm>
                <a:off x="4914" y="4426"/>
                <a:ext cx="1865" cy="2204"/>
              </a:xfrm>
              <a:prstGeom prst="rect">
                <a:avLst/>
              </a:prstGeom>
              <a:solidFill>
                <a:srgbClr val="FFFFFF"/>
              </a:solidFill>
              <a:ln w="19050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Danh</a:t>
                </a:r>
                <a:r>
                  <a:rPr lang="en-US" sz="13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mục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300" b="1" u="sng" kern="1600" dirty="0" err="1">
                    <a:effectLst/>
                    <a:latin typeface="Times New Roman"/>
                    <a:ea typeface="Calibri"/>
                  </a:rPr>
                  <a:t>MaDM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TenDM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Dequi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45" name="AutoShape 765"/>
              <p:cNvCxnSpPr>
                <a:cxnSpLocks noChangeShapeType="1"/>
              </p:cNvCxnSpPr>
              <p:nvPr/>
            </p:nvCxnSpPr>
            <p:spPr bwMode="auto">
              <a:xfrm>
                <a:off x="4914" y="4983"/>
                <a:ext cx="186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 flipH="1">
              <a:off x="1740851" y="466059"/>
              <a:ext cx="140025" cy="636"/>
              <a:chOff x="6752" y="5049"/>
              <a:chExt cx="336" cy="636"/>
            </a:xfrm>
          </p:grpSpPr>
          <p:cxnSp>
            <p:nvCxnSpPr>
              <p:cNvPr id="39" name="AutoShape 779"/>
              <p:cNvCxnSpPr>
                <a:cxnSpLocks noChangeShapeType="1"/>
              </p:cNvCxnSpPr>
              <p:nvPr/>
            </p:nvCxnSpPr>
            <p:spPr bwMode="auto">
              <a:xfrm flipH="1" flipV="1">
                <a:off x="6752" y="5049"/>
                <a:ext cx="336" cy="30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0" name="AutoShape 780"/>
              <p:cNvCxnSpPr>
                <a:cxnSpLocks noChangeShapeType="1"/>
              </p:cNvCxnSpPr>
              <p:nvPr/>
            </p:nvCxnSpPr>
            <p:spPr bwMode="auto">
              <a:xfrm flipH="1">
                <a:off x="6752" y="5349"/>
                <a:ext cx="336" cy="336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1" name="Group 10"/>
            <p:cNvGrpSpPr>
              <a:grpSpLocks/>
            </p:cNvGrpSpPr>
            <p:nvPr/>
          </p:nvGrpSpPr>
          <p:grpSpPr bwMode="auto">
            <a:xfrm rot="16200000" flipH="1">
              <a:off x="-1016700" y="2492401"/>
              <a:ext cx="81984" cy="636"/>
              <a:chOff x="6752" y="5049"/>
              <a:chExt cx="336" cy="636"/>
            </a:xfrm>
          </p:grpSpPr>
          <p:cxnSp>
            <p:nvCxnSpPr>
              <p:cNvPr id="36" name="AutoShape 775"/>
              <p:cNvCxnSpPr>
                <a:cxnSpLocks noChangeShapeType="1"/>
              </p:cNvCxnSpPr>
              <p:nvPr/>
            </p:nvCxnSpPr>
            <p:spPr bwMode="auto">
              <a:xfrm flipH="1" flipV="1">
                <a:off x="6752" y="5049"/>
                <a:ext cx="336" cy="30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7" name="AutoShape 776"/>
              <p:cNvCxnSpPr>
                <a:cxnSpLocks noChangeShapeType="1"/>
              </p:cNvCxnSpPr>
              <p:nvPr/>
            </p:nvCxnSpPr>
            <p:spPr bwMode="auto">
              <a:xfrm flipH="1">
                <a:off x="6752" y="5349"/>
                <a:ext cx="336" cy="336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-905454" y="85725"/>
              <a:ext cx="1556550" cy="5524990"/>
            </a:xfrm>
            <a:prstGeom prst="rect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en-US" sz="1200" kern="1600" dirty="0" err="1">
                  <a:effectLst/>
                  <a:latin typeface="Times New Roman"/>
                  <a:ea typeface="Calibri"/>
                </a:rPr>
                <a:t>Người</a:t>
              </a:r>
              <a:r>
                <a:rPr lang="en-US" sz="12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200" kern="1600" dirty="0" err="1">
                  <a:effectLst/>
                  <a:latin typeface="Times New Roman"/>
                  <a:ea typeface="Calibri"/>
                </a:rPr>
                <a:t>dùng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  <a:p>
              <a:pPr algn="ctr">
                <a:lnSpc>
                  <a:spcPct val="135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en-US" sz="1200" b="1" u="sng" kern="1600" dirty="0" err="1">
                  <a:effectLst/>
                  <a:latin typeface="Times New Roman"/>
                  <a:ea typeface="Calibri"/>
                </a:rPr>
                <a:t>Idnd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  <a:p>
              <a:pPr algn="ctr">
                <a:lnSpc>
                  <a:spcPct val="135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en-US" sz="1200" kern="1600" dirty="0" err="1">
                  <a:effectLst/>
                  <a:latin typeface="Times New Roman"/>
                  <a:ea typeface="Calibri"/>
                </a:rPr>
                <a:t>Tennd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  <a:p>
              <a:pPr algn="ctr">
                <a:lnSpc>
                  <a:spcPct val="135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en-US" sz="1200" kern="1600" dirty="0">
                  <a:effectLst/>
                  <a:latin typeface="Times New Roman"/>
                  <a:ea typeface="Calibri"/>
                </a:rPr>
                <a:t>Username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  <a:p>
              <a:pPr algn="ctr">
                <a:lnSpc>
                  <a:spcPct val="135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en-US" sz="1200" kern="1600" dirty="0">
                  <a:effectLst/>
                  <a:latin typeface="Times New Roman"/>
                  <a:ea typeface="Calibri"/>
                </a:rPr>
                <a:t>Password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  <a:p>
              <a:pPr algn="ctr">
                <a:lnSpc>
                  <a:spcPct val="135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en-US" sz="1200" kern="1600" dirty="0" err="1">
                  <a:effectLst/>
                  <a:latin typeface="Times New Roman"/>
                  <a:ea typeface="Calibri"/>
                </a:rPr>
                <a:t>Ngaysinh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  <a:p>
              <a:pPr algn="ctr">
                <a:lnSpc>
                  <a:spcPct val="135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en-US" sz="1200" kern="1600" dirty="0" err="1">
                  <a:effectLst/>
                  <a:latin typeface="Times New Roman"/>
                  <a:ea typeface="Calibri"/>
                </a:rPr>
                <a:t>Gioitinh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  <a:p>
              <a:pPr algn="ctr">
                <a:lnSpc>
                  <a:spcPct val="135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en-US" sz="1200" kern="1600" dirty="0">
                  <a:effectLst/>
                  <a:latin typeface="Times New Roman"/>
                  <a:ea typeface="Calibri"/>
                </a:rPr>
                <a:t>Email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  <a:p>
              <a:pPr algn="ctr">
                <a:lnSpc>
                  <a:spcPct val="135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en-US" sz="1200" kern="1600" dirty="0" err="1">
                  <a:effectLst/>
                  <a:latin typeface="Times New Roman"/>
                  <a:ea typeface="Calibri"/>
                </a:rPr>
                <a:t>Dienthoai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  <a:p>
              <a:pPr algn="ctr">
                <a:lnSpc>
                  <a:spcPct val="135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en-US" sz="1200" kern="1600" dirty="0" err="1">
                  <a:effectLst/>
                  <a:latin typeface="Times New Roman"/>
                  <a:ea typeface="Calibri"/>
                </a:rPr>
                <a:t>Diachi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  <a:p>
              <a:pPr algn="ctr">
                <a:lnSpc>
                  <a:spcPct val="135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en-US" sz="1200" kern="1600" dirty="0" err="1">
                  <a:effectLst/>
                  <a:latin typeface="Times New Roman"/>
                  <a:ea typeface="Calibri"/>
                </a:rPr>
                <a:t>Ngaydangky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  <a:p>
              <a:pPr algn="ctr">
                <a:lnSpc>
                  <a:spcPct val="135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en-US" sz="1200" kern="1600" dirty="0" err="1">
                  <a:effectLst/>
                  <a:latin typeface="Times New Roman"/>
                  <a:ea typeface="Calibri"/>
                </a:rPr>
                <a:t>Phanquyen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4133850" y="104775"/>
              <a:ext cx="1694124" cy="6986026"/>
              <a:chOff x="0" y="0"/>
              <a:chExt cx="1694124" cy="6986026"/>
            </a:xfrm>
          </p:grpSpPr>
          <p:sp>
            <p:nvSpPr>
              <p:cNvPr id="33" name="Rectangle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94124" cy="6986026"/>
              </a:xfrm>
              <a:prstGeom prst="rect">
                <a:avLst/>
              </a:prstGeom>
              <a:solidFill>
                <a:srgbClr val="FFFFFF"/>
              </a:solidFill>
              <a:ln w="19050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Sản</a:t>
                </a:r>
                <a:r>
                  <a:rPr lang="en-US" sz="12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phẩm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b="1" u="sng" kern="1600" dirty="0">
                    <a:effectLst/>
                    <a:latin typeface="Times New Roman"/>
                    <a:ea typeface="Calibri"/>
                  </a:rPr>
                  <a:t>IDSP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u="sng" kern="1600" dirty="0" err="1">
                    <a:effectLst/>
                    <a:latin typeface="Times New Roman"/>
                    <a:ea typeface="Calibri"/>
                  </a:rPr>
                  <a:t>MaDM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u="sng" kern="1600" dirty="0" err="1">
                    <a:effectLst/>
                    <a:latin typeface="Times New Roman"/>
                    <a:ea typeface="Calibri"/>
                  </a:rPr>
                  <a:t>Idnsx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TenSP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Hinhanh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>
                    <a:effectLst/>
                    <a:latin typeface="Times New Roman"/>
                    <a:ea typeface="Calibri"/>
                  </a:rPr>
                  <a:t>Mau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Chitiet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Soluong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Daban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Gia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>
                    <a:effectLst/>
                    <a:latin typeface="Times New Roman"/>
                    <a:ea typeface="Calibri"/>
                  </a:rPr>
                  <a:t>Khuyenmai1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>
                    <a:effectLst/>
                    <a:latin typeface="Times New Roman"/>
                    <a:ea typeface="Calibri"/>
                  </a:rPr>
                  <a:t>Khuyenmai2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Ngaycapnhat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trangthai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34" name="AutoShape 722"/>
              <p:cNvCxnSpPr>
                <a:cxnSpLocks noChangeShapeType="1"/>
              </p:cNvCxnSpPr>
              <p:nvPr/>
            </p:nvCxnSpPr>
            <p:spPr bwMode="auto">
              <a:xfrm>
                <a:off x="0" y="487997"/>
                <a:ext cx="169412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4" name="Group 13"/>
            <p:cNvGrpSpPr/>
            <p:nvPr/>
          </p:nvGrpSpPr>
          <p:grpSpPr>
            <a:xfrm>
              <a:off x="1317946" y="-906775"/>
              <a:ext cx="2184604" cy="3347715"/>
              <a:chOff x="-272729" y="-906775"/>
              <a:chExt cx="2184604" cy="3347715"/>
            </a:xfrm>
          </p:grpSpPr>
          <p:sp>
            <p:nvSpPr>
              <p:cNvPr id="31" name="Rectangle 30"/>
              <p:cNvSpPr>
                <a:spLocks noChangeArrowheads="1"/>
              </p:cNvSpPr>
              <p:nvPr/>
            </p:nvSpPr>
            <p:spPr bwMode="auto">
              <a:xfrm>
                <a:off x="-272729" y="-906775"/>
                <a:ext cx="2163529" cy="3347715"/>
              </a:xfrm>
              <a:prstGeom prst="rect">
                <a:avLst/>
              </a:prstGeom>
              <a:solidFill>
                <a:srgbClr val="FFFFFF"/>
              </a:solidFill>
              <a:ln w="19050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>
                    <a:effectLst/>
                    <a:latin typeface="Times New Roman"/>
                    <a:ea typeface="Calibri"/>
                  </a:rPr>
                  <a:t>Chi </a:t>
                </a: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tiết</a:t>
                </a:r>
                <a:r>
                  <a:rPr lang="en-US" sz="12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hóa</a:t>
                </a:r>
                <a:r>
                  <a:rPr lang="en-US" sz="12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đơn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b="1" u="sng" kern="1600" dirty="0" err="1">
                    <a:effectLst/>
                    <a:latin typeface="Times New Roman"/>
                    <a:ea typeface="Calibri"/>
                  </a:rPr>
                  <a:t>Mahd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u="sng" kern="1600" dirty="0" err="1">
                    <a:effectLst/>
                    <a:latin typeface="Times New Roman"/>
                    <a:ea typeface="Calibri"/>
                  </a:rPr>
                  <a:t>Idsp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Tensp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Soluong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Gia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phuongthucthanhtoan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32" name="Straight Connector 31"/>
              <p:cNvCxnSpPr/>
              <p:nvPr/>
            </p:nvCxnSpPr>
            <p:spPr>
              <a:xfrm>
                <a:off x="-251653" y="-406926"/>
                <a:ext cx="216352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/>
            <p:cNvGrpSpPr/>
            <p:nvPr/>
          </p:nvGrpSpPr>
          <p:grpSpPr>
            <a:xfrm>
              <a:off x="1237001" y="2592166"/>
              <a:ext cx="1349064" cy="4123752"/>
              <a:chOff x="-639424" y="-255809"/>
              <a:chExt cx="1349064" cy="4123752"/>
            </a:xfrm>
          </p:grpSpPr>
          <p:sp>
            <p:nvSpPr>
              <p:cNvPr id="29" name="Rectangle 28"/>
              <p:cNvSpPr>
                <a:spLocks noChangeArrowheads="1"/>
              </p:cNvSpPr>
              <p:nvPr/>
            </p:nvSpPr>
            <p:spPr bwMode="auto">
              <a:xfrm>
                <a:off x="-639424" y="-255809"/>
                <a:ext cx="1349064" cy="4123752"/>
              </a:xfrm>
              <a:prstGeom prst="rect">
                <a:avLst/>
              </a:prstGeom>
              <a:solidFill>
                <a:srgbClr val="FFFFFF"/>
              </a:solidFill>
              <a:ln w="19050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Hóa</a:t>
                </a:r>
                <a:r>
                  <a:rPr lang="en-US" sz="12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đơn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b="1" u="sng" kern="1600" dirty="0" err="1">
                    <a:effectLst/>
                    <a:latin typeface="Times New Roman"/>
                    <a:ea typeface="Calibri"/>
                  </a:rPr>
                  <a:t>Mahd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u="sng" kern="1600" dirty="0" err="1">
                    <a:effectLst/>
                    <a:latin typeface="Times New Roman"/>
                    <a:ea typeface="Calibri"/>
                  </a:rPr>
                  <a:t>Idnd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Hoten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Diachi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Dienthoai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>
                    <a:effectLst/>
                    <a:latin typeface="Times New Roman"/>
                    <a:ea typeface="Calibri"/>
                  </a:rPr>
                  <a:t>Email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Ngaydathang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Trangthai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30" name="Straight Connector 29"/>
              <p:cNvCxnSpPr/>
              <p:nvPr/>
            </p:nvCxnSpPr>
            <p:spPr>
              <a:xfrm>
                <a:off x="-629212" y="244040"/>
                <a:ext cx="1338852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5"/>
            <p:cNvGrpSpPr>
              <a:grpSpLocks/>
            </p:cNvGrpSpPr>
            <p:nvPr/>
          </p:nvGrpSpPr>
          <p:grpSpPr bwMode="auto">
            <a:xfrm rot="16200000" flipH="1">
              <a:off x="1250917" y="5282572"/>
              <a:ext cx="86999" cy="636"/>
              <a:chOff x="6752" y="5049"/>
              <a:chExt cx="336" cy="636"/>
            </a:xfrm>
          </p:grpSpPr>
          <p:cxnSp>
            <p:nvCxnSpPr>
              <p:cNvPr id="27" name="AutoShape 775"/>
              <p:cNvCxnSpPr>
                <a:cxnSpLocks noChangeShapeType="1"/>
              </p:cNvCxnSpPr>
              <p:nvPr/>
            </p:nvCxnSpPr>
            <p:spPr bwMode="auto">
              <a:xfrm flipH="1" flipV="1">
                <a:off x="6752" y="5049"/>
                <a:ext cx="336" cy="30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8" name="AutoShape 776"/>
              <p:cNvCxnSpPr>
                <a:cxnSpLocks noChangeShapeType="1"/>
              </p:cNvCxnSpPr>
              <p:nvPr/>
            </p:nvCxnSpPr>
            <p:spPr bwMode="auto">
              <a:xfrm flipH="1">
                <a:off x="6752" y="5349"/>
                <a:ext cx="336" cy="336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7" name="Group 16"/>
            <p:cNvGrpSpPr/>
            <p:nvPr/>
          </p:nvGrpSpPr>
          <p:grpSpPr>
            <a:xfrm>
              <a:off x="-2843865" y="592772"/>
              <a:ext cx="3501946" cy="6622993"/>
              <a:chOff x="-2891490" y="-4503103"/>
              <a:chExt cx="3501946" cy="6622993"/>
            </a:xfrm>
          </p:grpSpPr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-2891490" y="-1090211"/>
                <a:ext cx="1632346" cy="3210101"/>
              </a:xfrm>
              <a:prstGeom prst="rect">
                <a:avLst/>
              </a:prstGeom>
              <a:solidFill>
                <a:srgbClr val="FFFFFF"/>
              </a:solidFill>
              <a:ln w="19050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Nhà</a:t>
                </a:r>
                <a:r>
                  <a:rPr lang="en-US" sz="13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sản</a:t>
                </a:r>
                <a:r>
                  <a:rPr lang="en-US" sz="13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xuất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300" b="1" u="sng" kern="1600" dirty="0" err="1">
                    <a:effectLst/>
                    <a:latin typeface="Times New Roman"/>
                    <a:ea typeface="Calibri"/>
                  </a:rPr>
                  <a:t>Idnsx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Tennsx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Hinhanh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Diachi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 algn="ctr">
                  <a:lnSpc>
                    <a:spcPct val="135000"/>
                  </a:lnSpc>
                  <a:spcBef>
                    <a:spcPts val="100"/>
                  </a:spcBef>
                  <a:spcAft>
                    <a:spcPts val="100"/>
                  </a:spcAft>
                </a:pP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Dienthoai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25" name="AutoShape 765"/>
              <p:cNvCxnSpPr>
                <a:cxnSpLocks noChangeShapeType="1"/>
              </p:cNvCxnSpPr>
              <p:nvPr/>
            </p:nvCxnSpPr>
            <p:spPr bwMode="auto">
              <a:xfrm>
                <a:off x="-953079" y="-4503103"/>
                <a:ext cx="156353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8" name="Group 17"/>
            <p:cNvGrpSpPr/>
            <p:nvPr/>
          </p:nvGrpSpPr>
          <p:grpSpPr>
            <a:xfrm>
              <a:off x="-1211519" y="3857623"/>
              <a:ext cx="5360612" cy="2983257"/>
              <a:chOff x="-2430719" y="-2"/>
              <a:chExt cx="5360612" cy="2983257"/>
            </a:xfrm>
          </p:grpSpPr>
          <p:cxnSp>
            <p:nvCxnSpPr>
              <p:cNvPr id="19" name="Straight Connector 18"/>
              <p:cNvCxnSpPr/>
              <p:nvPr/>
            </p:nvCxnSpPr>
            <p:spPr>
              <a:xfrm>
                <a:off x="-2430719" y="2983255"/>
                <a:ext cx="459202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flipV="1">
                <a:off x="2162176" y="219075"/>
                <a:ext cx="0" cy="276418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2162175" y="219074"/>
                <a:ext cx="745655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 flipV="1">
                <a:off x="2609848" y="-2"/>
                <a:ext cx="294228" cy="21326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2621134" y="234086"/>
                <a:ext cx="308759" cy="23740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56" name="Straight Connector 55"/>
          <p:cNvCxnSpPr/>
          <p:nvPr/>
        </p:nvCxnSpPr>
        <p:spPr>
          <a:xfrm>
            <a:off x="495280" y="5105400"/>
            <a:ext cx="12192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V="1">
            <a:off x="5208888" y="3100440"/>
            <a:ext cx="506120" cy="35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V="1">
            <a:off x="5543256" y="2970397"/>
            <a:ext cx="171752" cy="1300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5544135" y="3113140"/>
            <a:ext cx="170873" cy="723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stCxn id="44" idx="1"/>
          </p:cNvCxnSpPr>
          <p:nvPr/>
        </p:nvCxnSpPr>
        <p:spPr>
          <a:xfrm flipH="1" flipV="1">
            <a:off x="6972262" y="3746443"/>
            <a:ext cx="60965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H="1" flipV="1">
            <a:off x="6986606" y="3581400"/>
            <a:ext cx="228600" cy="16504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6986606" y="3746444"/>
            <a:ext cx="228600" cy="1553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3126628" y="4734056"/>
            <a:ext cx="4452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flipV="1">
            <a:off x="3410706" y="4575613"/>
            <a:ext cx="161162" cy="15844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3403079" y="4734056"/>
            <a:ext cx="168789" cy="14274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Text Box 15"/>
          <p:cNvSpPr txBox="1">
            <a:spLocks noChangeArrowheads="1"/>
          </p:cNvSpPr>
          <p:nvPr/>
        </p:nvSpPr>
        <p:spPr bwMode="auto">
          <a:xfrm>
            <a:off x="457200" y="762000"/>
            <a:ext cx="9144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II. PHÂN TÍCH THIẾT KẾ HỆ THỐNG</a:t>
            </a:r>
            <a:endParaRPr lang="en-US" sz="3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0" y="1879177"/>
            <a:ext cx="4786314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buNone/>
            </a:pPr>
            <a:r>
              <a:rPr lang="en-US" sz="1500" b="1" dirty="0" smtClean="0"/>
              <a:t> </a:t>
            </a:r>
            <a:r>
              <a:rPr lang="en-US" sz="1500" b="1" dirty="0" err="1" smtClean="0"/>
              <a:t>Lưu</a:t>
            </a:r>
            <a:r>
              <a:rPr lang="en-US" sz="1500" b="1" dirty="0" smtClean="0"/>
              <a:t> </a:t>
            </a:r>
            <a:r>
              <a:rPr lang="en-US" sz="1500" b="1" dirty="0" err="1" smtClean="0"/>
              <a:t>đồ</a:t>
            </a:r>
            <a:r>
              <a:rPr lang="en-US" sz="1500" b="1" dirty="0" smtClean="0"/>
              <a:t> </a:t>
            </a:r>
            <a:r>
              <a:rPr lang="en-US" sz="1500" b="1" dirty="0" err="1" smtClean="0"/>
              <a:t>thuật</a:t>
            </a:r>
            <a:r>
              <a:rPr lang="en-US" sz="1500" b="1" dirty="0" smtClean="0"/>
              <a:t> </a:t>
            </a:r>
            <a:r>
              <a:rPr lang="en-US" sz="1500" b="1" dirty="0" err="1"/>
              <a:t>toán</a:t>
            </a:r>
            <a:r>
              <a:rPr lang="en-US" sz="1500" b="1" dirty="0"/>
              <a:t> </a:t>
            </a:r>
            <a:r>
              <a:rPr lang="en-US" sz="1500" b="1" dirty="0" err="1"/>
              <a:t>đặc</a:t>
            </a:r>
            <a:r>
              <a:rPr lang="en-US" sz="1500" b="1" dirty="0"/>
              <a:t> </a:t>
            </a:r>
            <a:r>
              <a:rPr lang="en-US" sz="1500" b="1" dirty="0" err="1"/>
              <a:t>tả</a:t>
            </a:r>
            <a:r>
              <a:rPr lang="en-US" sz="1500" b="1" dirty="0"/>
              <a:t> </a:t>
            </a:r>
            <a:r>
              <a:rPr lang="en-US" sz="1500" b="1" dirty="0" err="1"/>
              <a:t>chức</a:t>
            </a:r>
            <a:r>
              <a:rPr lang="en-US" sz="1500" b="1" dirty="0"/>
              <a:t> </a:t>
            </a:r>
            <a:r>
              <a:rPr lang="en-US" sz="1500" b="1" dirty="0" err="1"/>
              <a:t>năng</a:t>
            </a:r>
            <a:r>
              <a:rPr lang="en-US" sz="1500" b="1" dirty="0"/>
              <a:t> </a:t>
            </a:r>
            <a:r>
              <a:rPr lang="en-US" sz="1500" b="1" dirty="0" err="1"/>
              <a:t>đăng</a:t>
            </a:r>
            <a:r>
              <a:rPr lang="en-US" sz="1500" b="1" dirty="0"/>
              <a:t> </a:t>
            </a:r>
            <a:r>
              <a:rPr lang="en-US" sz="1500" b="1" dirty="0" err="1"/>
              <a:t>nhập</a:t>
            </a:r>
            <a:endParaRPr lang="en-US" sz="1500" dirty="0"/>
          </a:p>
        </p:txBody>
      </p:sp>
      <p:grpSp>
        <p:nvGrpSpPr>
          <p:cNvPr id="46" name="Canvas 508"/>
          <p:cNvGrpSpPr/>
          <p:nvPr/>
        </p:nvGrpSpPr>
        <p:grpSpPr>
          <a:xfrm>
            <a:off x="4473692" y="2040759"/>
            <a:ext cx="4670308" cy="5488580"/>
            <a:chOff x="904003" y="0"/>
            <a:chExt cx="5581252" cy="8468360"/>
          </a:xfrm>
        </p:grpSpPr>
        <p:sp>
          <p:nvSpPr>
            <p:cNvPr id="47" name="Rectangle 46"/>
            <p:cNvSpPr/>
            <p:nvPr/>
          </p:nvSpPr>
          <p:spPr>
            <a:xfrm>
              <a:off x="1158875" y="1334135"/>
              <a:ext cx="5326380" cy="7134225"/>
            </a:xfrm>
            <a:prstGeom prst="rect">
              <a:avLst/>
            </a:prstGeom>
            <a:noFill/>
          </p:spPr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1890069" y="2472321"/>
              <a:ext cx="768075" cy="3429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300"/>
                </a:spcAft>
              </a:pPr>
              <a:r>
                <a:rPr lang="en-US" sz="1100" kern="1600" dirty="0" err="1">
                  <a:effectLst/>
                  <a:latin typeface="Times New Roman"/>
                  <a:ea typeface="Calibri"/>
                </a:rPr>
                <a:t>Đúng</a:t>
              </a:r>
              <a:endParaRPr lang="en-US" sz="1100" kern="1600" dirty="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978545" y="3554069"/>
              <a:ext cx="506447" cy="3429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300"/>
                </a:spcAft>
              </a:pPr>
              <a:r>
                <a:rPr lang="en-US" sz="1100" kern="1600">
                  <a:effectLst/>
                  <a:latin typeface="Times New Roman"/>
                  <a:ea typeface="Calibri"/>
                </a:rPr>
                <a:t>Sai</a:t>
              </a: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1733550" y="4324891"/>
              <a:ext cx="675908" cy="3429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300"/>
                </a:spcAft>
              </a:pPr>
              <a:r>
                <a:rPr lang="en-US" sz="1100" kern="1600">
                  <a:effectLst/>
                  <a:latin typeface="Times New Roman"/>
                  <a:ea typeface="Calibri"/>
                </a:rPr>
                <a:t>Đúng</a:t>
              </a:r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3830869" y="1791679"/>
              <a:ext cx="640116" cy="3429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300"/>
                </a:spcBef>
                <a:spcAft>
                  <a:spcPts val="300"/>
                </a:spcAft>
              </a:pPr>
              <a:r>
                <a:rPr lang="en-US" sz="1100" kern="1600" dirty="0" err="1">
                  <a:effectLst/>
                  <a:latin typeface="Times New Roman"/>
                  <a:ea typeface="Calibri"/>
                </a:rPr>
                <a:t>Sai</a:t>
              </a:r>
              <a:endParaRPr lang="en-US" sz="1100" kern="1600" dirty="0">
                <a:effectLst/>
                <a:latin typeface="Times New Roman"/>
                <a:ea typeface="Calibri"/>
              </a:endParaRPr>
            </a:p>
          </p:txBody>
        </p:sp>
        <p:cxnSp>
          <p:nvCxnSpPr>
            <p:cNvPr id="52" name="Line 94"/>
            <p:cNvCxnSpPr/>
            <p:nvPr/>
          </p:nvCxnSpPr>
          <p:spPr bwMode="auto">
            <a:xfrm>
              <a:off x="2541002" y="1334473"/>
              <a:ext cx="731" cy="57150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Line 95"/>
            <p:cNvCxnSpPr/>
            <p:nvPr/>
          </p:nvCxnSpPr>
          <p:spPr bwMode="auto">
            <a:xfrm>
              <a:off x="2544656" y="4267026"/>
              <a:ext cx="4385" cy="4779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4" name="Line 96"/>
            <p:cNvCxnSpPr/>
            <p:nvPr/>
          </p:nvCxnSpPr>
          <p:spPr bwMode="auto">
            <a:xfrm flipH="1">
              <a:off x="2540271" y="3251169"/>
              <a:ext cx="1462" cy="3979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5" name="Line 97"/>
            <p:cNvCxnSpPr/>
            <p:nvPr/>
          </p:nvCxnSpPr>
          <p:spPr bwMode="auto">
            <a:xfrm>
              <a:off x="2541733" y="2477490"/>
              <a:ext cx="731" cy="38862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7" name="Rectangle 56"/>
            <p:cNvSpPr>
              <a:spLocks noChangeArrowheads="1"/>
            </p:cNvSpPr>
            <p:nvPr/>
          </p:nvSpPr>
          <p:spPr bwMode="auto">
            <a:xfrm>
              <a:off x="1563919" y="991567"/>
              <a:ext cx="2209948" cy="42363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300"/>
                </a:spcAft>
              </a:pPr>
              <a:r>
                <a:rPr lang="en-US" sz="1100" kern="1600">
                  <a:effectLst/>
                  <a:latin typeface="Times New Roman"/>
                  <a:ea typeface="Calibri"/>
                </a:rPr>
                <a:t>Nhập tài khoản, mật khẩu</a:t>
              </a:r>
            </a:p>
          </p:txBody>
        </p:sp>
        <p:cxnSp>
          <p:nvCxnSpPr>
            <p:cNvPr id="58" name="Line 99"/>
            <p:cNvCxnSpPr/>
            <p:nvPr/>
          </p:nvCxnSpPr>
          <p:spPr bwMode="auto">
            <a:xfrm>
              <a:off x="2541002" y="534361"/>
              <a:ext cx="0" cy="45720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9" name="AutoShape 100"/>
            <p:cNvSpPr>
              <a:spLocks noChangeArrowheads="1"/>
            </p:cNvSpPr>
            <p:nvPr/>
          </p:nvSpPr>
          <p:spPr bwMode="auto">
            <a:xfrm>
              <a:off x="1382679" y="1905981"/>
              <a:ext cx="2324684" cy="635201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300"/>
                </a:spcAft>
              </a:pPr>
              <a:r>
                <a:rPr lang="en-US" sz="1100" kern="1600">
                  <a:effectLst/>
                  <a:latin typeface="Times New Roman"/>
                  <a:ea typeface="Calibri"/>
                </a:rPr>
                <a:t>Đăng nhập?</a:t>
              </a:r>
            </a:p>
          </p:txBody>
        </p:sp>
        <p:sp>
          <p:nvSpPr>
            <p:cNvPr id="60" name="Rectangle 59"/>
            <p:cNvSpPr>
              <a:spLocks noChangeArrowheads="1"/>
            </p:cNvSpPr>
            <p:nvPr/>
          </p:nvSpPr>
          <p:spPr bwMode="auto">
            <a:xfrm>
              <a:off x="1516969" y="2866115"/>
              <a:ext cx="2548855" cy="3850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300"/>
                </a:spcAft>
              </a:pPr>
              <a:r>
                <a:rPr lang="en-US" sz="1100" kern="1600" dirty="0" err="1">
                  <a:effectLst/>
                  <a:latin typeface="Times New Roman"/>
                  <a:ea typeface="Calibri"/>
                </a:rPr>
                <a:t>Kiểm</a:t>
              </a:r>
              <a:r>
                <a:rPr lang="en-US" sz="11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100" kern="1600" dirty="0" err="1">
                  <a:effectLst/>
                  <a:latin typeface="Times New Roman"/>
                  <a:ea typeface="Calibri"/>
                </a:rPr>
                <a:t>tra</a:t>
              </a:r>
              <a:r>
                <a:rPr lang="en-US" sz="11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100" kern="1600" dirty="0" err="1">
                  <a:effectLst/>
                  <a:latin typeface="Times New Roman"/>
                  <a:ea typeface="Calibri"/>
                </a:rPr>
                <a:t>thông</a:t>
              </a:r>
              <a:r>
                <a:rPr lang="en-US" sz="1100" kern="1600" dirty="0">
                  <a:effectLst/>
                  <a:latin typeface="Times New Roman"/>
                  <a:ea typeface="Calibri"/>
                </a:rPr>
                <a:t> tin </a:t>
              </a:r>
              <a:r>
                <a:rPr lang="en-US" sz="1100" kern="1600" dirty="0" err="1">
                  <a:effectLst/>
                  <a:latin typeface="Times New Roman"/>
                  <a:ea typeface="Calibri"/>
                </a:rPr>
                <a:t>tài</a:t>
              </a:r>
              <a:r>
                <a:rPr lang="en-US" sz="11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100" kern="1600" dirty="0" err="1">
                  <a:effectLst/>
                  <a:latin typeface="Times New Roman"/>
                  <a:ea typeface="Calibri"/>
                </a:rPr>
                <a:t>khoản</a:t>
              </a:r>
              <a:endParaRPr lang="en-US" sz="1100" kern="1600" dirty="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61" name="AutoShape 102"/>
            <p:cNvSpPr>
              <a:spLocks noChangeArrowheads="1"/>
            </p:cNvSpPr>
            <p:nvPr/>
          </p:nvSpPr>
          <p:spPr bwMode="auto">
            <a:xfrm>
              <a:off x="1382679" y="3649082"/>
              <a:ext cx="2325415" cy="617944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300"/>
                </a:spcAft>
              </a:pPr>
              <a:r>
                <a:rPr lang="en-US" sz="1100" kern="1600">
                  <a:effectLst/>
                  <a:latin typeface="Times New Roman"/>
                  <a:ea typeface="Calibri"/>
                </a:rPr>
                <a:t>Chính xác?</a:t>
              </a:r>
            </a:p>
          </p:txBody>
        </p:sp>
        <p:cxnSp>
          <p:nvCxnSpPr>
            <p:cNvPr id="62" name="Line 103"/>
            <p:cNvCxnSpPr/>
            <p:nvPr/>
          </p:nvCxnSpPr>
          <p:spPr bwMode="auto">
            <a:xfrm>
              <a:off x="3698594" y="2191021"/>
              <a:ext cx="1086704" cy="71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3" name="Line 104"/>
            <p:cNvCxnSpPr/>
            <p:nvPr/>
          </p:nvCxnSpPr>
          <p:spPr bwMode="auto">
            <a:xfrm>
              <a:off x="4785298" y="762964"/>
              <a:ext cx="731" cy="142877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" name="Line 105"/>
            <p:cNvCxnSpPr/>
            <p:nvPr/>
          </p:nvCxnSpPr>
          <p:spPr bwMode="auto">
            <a:xfrm flipH="1">
              <a:off x="2541002" y="762964"/>
              <a:ext cx="224429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5" name="Line 106"/>
            <p:cNvCxnSpPr/>
            <p:nvPr/>
          </p:nvCxnSpPr>
          <p:spPr bwMode="auto">
            <a:xfrm flipV="1">
              <a:off x="914235" y="3974842"/>
              <a:ext cx="468445" cy="71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" name="Line 107"/>
            <p:cNvCxnSpPr/>
            <p:nvPr/>
          </p:nvCxnSpPr>
          <p:spPr bwMode="auto">
            <a:xfrm flipV="1">
              <a:off x="904003" y="649377"/>
              <a:ext cx="731" cy="332760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7" name="Line 108"/>
            <p:cNvCxnSpPr/>
            <p:nvPr/>
          </p:nvCxnSpPr>
          <p:spPr bwMode="auto">
            <a:xfrm flipV="1">
              <a:off x="904003" y="648662"/>
              <a:ext cx="1636999" cy="71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8" name="Oval 67"/>
            <p:cNvSpPr>
              <a:spLocks noChangeArrowheads="1"/>
            </p:cNvSpPr>
            <p:nvPr/>
          </p:nvSpPr>
          <p:spPr bwMode="auto">
            <a:xfrm>
              <a:off x="1852436" y="0"/>
              <a:ext cx="1379739" cy="534361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300"/>
                </a:spcAft>
              </a:pPr>
              <a:r>
                <a:rPr lang="en-US" sz="1100" kern="1600" dirty="0" err="1">
                  <a:effectLst/>
                  <a:latin typeface="Times New Roman"/>
                  <a:ea typeface="Calibri"/>
                </a:rPr>
                <a:t>Bắt</a:t>
              </a:r>
              <a:r>
                <a:rPr lang="en-US" sz="11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100" kern="1600" dirty="0" err="1">
                  <a:effectLst/>
                  <a:latin typeface="Times New Roman"/>
                  <a:ea typeface="Calibri"/>
                </a:rPr>
                <a:t>đầu</a:t>
              </a:r>
              <a:endParaRPr lang="en-US" sz="1100" kern="1600" dirty="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69" name="Oval 68"/>
            <p:cNvSpPr>
              <a:spLocks noChangeArrowheads="1"/>
            </p:cNvSpPr>
            <p:nvPr/>
          </p:nvSpPr>
          <p:spPr bwMode="auto">
            <a:xfrm>
              <a:off x="1781081" y="6007403"/>
              <a:ext cx="1380630" cy="5500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300"/>
                </a:spcAft>
              </a:pPr>
              <a:r>
                <a:rPr lang="en-US" sz="1100" kern="1600" dirty="0" err="1">
                  <a:effectLst/>
                  <a:latin typeface="Times New Roman"/>
                  <a:ea typeface="Calibri"/>
                </a:rPr>
                <a:t>Kết</a:t>
              </a:r>
              <a:r>
                <a:rPr lang="en-US" sz="11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100" kern="1600" dirty="0" err="1">
                  <a:effectLst/>
                  <a:latin typeface="Times New Roman"/>
                  <a:ea typeface="Calibri"/>
                </a:rPr>
                <a:t>thúc</a:t>
              </a:r>
              <a:endParaRPr lang="en-US" sz="1100" kern="1600" dirty="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1456836" y="4744654"/>
              <a:ext cx="2218456" cy="560993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720"/>
                </a:spcBef>
                <a:spcAft>
                  <a:spcPts val="720"/>
                </a:spcAft>
              </a:pPr>
              <a:r>
                <a:rPr lang="en-US" sz="1100" kern="1600">
                  <a:effectLst/>
                  <a:latin typeface="Times New Roman"/>
                  <a:ea typeface="Calibri"/>
                </a:rPr>
                <a:t>Hiển thị trang theo quyền</a:t>
              </a:r>
            </a:p>
          </p:txBody>
        </p:sp>
        <p:cxnSp>
          <p:nvCxnSpPr>
            <p:cNvPr id="71" name="Straight Arrow Connector 70"/>
            <p:cNvCxnSpPr>
              <a:stCxn id="70" idx="2"/>
            </p:cNvCxnSpPr>
            <p:nvPr/>
          </p:nvCxnSpPr>
          <p:spPr>
            <a:xfrm flipH="1">
              <a:off x="2565808" y="5305647"/>
              <a:ext cx="256" cy="70174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457200" y="762000"/>
            <a:ext cx="9144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II. PHÂN TÍCH THIẾT KẾ HỆ THỐNG</a:t>
            </a:r>
            <a:endParaRPr lang="en-US" sz="3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043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43050"/>
            <a:ext cx="7391400" cy="5000660"/>
          </a:xfrm>
        </p:spPr>
        <p:txBody>
          <a:bodyPr/>
          <a:lstStyle/>
          <a:p>
            <a:pPr algn="l"/>
            <a:r>
              <a:rPr lang="en-US" sz="1200" b="0" i="1" dirty="0" smtClean="0">
                <a:solidFill>
                  <a:schemeClr val="tx1"/>
                </a:solidFill>
              </a:rPr>
              <a:t>&lt;div class="center1"&gt;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dirty="0" smtClean="0">
                <a:solidFill>
                  <a:schemeClr val="tx1"/>
                </a:solidFill>
              </a:rPr>
              <a:t>	</a:t>
            </a:r>
            <a:r>
              <a:rPr lang="en-US" sz="1200" b="0" i="1" dirty="0" smtClean="0">
                <a:solidFill>
                  <a:schemeClr val="tx1"/>
                </a:solidFill>
              </a:rPr>
              <a:t>&lt;h4&gt;ĐĂNG NHẬP&lt;/h4&gt;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dirty="0" smtClean="0">
                <a:solidFill>
                  <a:schemeClr val="tx1"/>
                </a:solidFill>
              </a:rPr>
              <a:t>	</a:t>
            </a:r>
            <a:r>
              <a:rPr lang="en-US" sz="1200" b="0" i="1" dirty="0" smtClean="0">
                <a:solidFill>
                  <a:schemeClr val="tx1"/>
                </a:solidFill>
              </a:rPr>
              <a:t>&lt;?</a:t>
            </a:r>
            <a:r>
              <a:rPr lang="en-US" sz="1200" b="0" i="1" dirty="0" err="1" smtClean="0">
                <a:solidFill>
                  <a:schemeClr val="tx1"/>
                </a:solidFill>
              </a:rPr>
              <a:t>php</a:t>
            </a:r>
            <a:r>
              <a:rPr lang="en-US" sz="1200" b="0" i="1" dirty="0" smtClean="0">
                <a:solidFill>
                  <a:schemeClr val="tx1"/>
                </a:solidFill>
              </a:rPr>
              <a:t> if(</a:t>
            </a:r>
            <a:r>
              <a:rPr lang="en-US" sz="1200" b="0" i="1" dirty="0" err="1" smtClean="0">
                <a:solidFill>
                  <a:schemeClr val="tx1"/>
                </a:solidFill>
              </a:rPr>
              <a:t>isset</a:t>
            </a:r>
            <a:r>
              <a:rPr lang="en-US" sz="1200" b="0" i="1" dirty="0" smtClean="0">
                <a:solidFill>
                  <a:schemeClr val="tx1"/>
                </a:solidFill>
              </a:rPr>
              <a:t>( $_SESSION['username'])){ ?&gt;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i="1" dirty="0" smtClean="0">
                <a:solidFill>
                  <a:schemeClr val="tx1"/>
                </a:solidFill>
              </a:rPr>
              <a:t>&lt;div id="</a:t>
            </a:r>
            <a:r>
              <a:rPr lang="en-US" sz="1200" b="0" i="1" dirty="0" err="1" smtClean="0">
                <a:solidFill>
                  <a:schemeClr val="tx1"/>
                </a:solidFill>
              </a:rPr>
              <a:t>dangnhap</a:t>
            </a:r>
            <a:r>
              <a:rPr lang="en-US" sz="1200" b="0" i="1" dirty="0" smtClean="0">
                <a:solidFill>
                  <a:schemeClr val="tx1"/>
                </a:solidFill>
              </a:rPr>
              <a:t>-in"&gt;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dirty="0" smtClean="0">
                <a:solidFill>
                  <a:schemeClr val="tx1"/>
                </a:solidFill>
              </a:rPr>
              <a:t>	</a:t>
            </a:r>
            <a:r>
              <a:rPr lang="en-US" sz="1200" b="0" i="1" dirty="0" smtClean="0">
                <a:solidFill>
                  <a:schemeClr val="tx1"/>
                </a:solidFill>
              </a:rPr>
              <a:t>&lt;span id="</a:t>
            </a:r>
            <a:r>
              <a:rPr lang="en-US" sz="1200" b="0" i="1" dirty="0" err="1" smtClean="0">
                <a:solidFill>
                  <a:schemeClr val="tx1"/>
                </a:solidFill>
              </a:rPr>
              <a:t>xinchao</a:t>
            </a:r>
            <a:r>
              <a:rPr lang="en-US" sz="1200" b="0" i="1" dirty="0" smtClean="0">
                <a:solidFill>
                  <a:schemeClr val="tx1"/>
                </a:solidFill>
              </a:rPr>
              <a:t>"&gt;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dirty="0" smtClean="0">
                <a:solidFill>
                  <a:schemeClr val="tx1"/>
                </a:solidFill>
              </a:rPr>
              <a:t>	</a:t>
            </a:r>
            <a:r>
              <a:rPr lang="en-US" sz="1200" b="0" i="1" dirty="0" smtClean="0">
                <a:solidFill>
                  <a:schemeClr val="tx1"/>
                </a:solidFill>
              </a:rPr>
              <a:t>&lt;p&gt;</a:t>
            </a:r>
            <a:r>
              <a:rPr lang="en-US" sz="1200" b="0" i="1" dirty="0" err="1" smtClean="0">
                <a:solidFill>
                  <a:schemeClr val="tx1"/>
                </a:solidFill>
              </a:rPr>
              <a:t>Xin</a:t>
            </a:r>
            <a:r>
              <a:rPr lang="en-US" sz="1200" b="0" i="1" dirty="0" smtClean="0">
                <a:solidFill>
                  <a:schemeClr val="tx1"/>
                </a:solidFill>
              </a:rPr>
              <a:t> </a:t>
            </a:r>
            <a:r>
              <a:rPr lang="en-US" sz="1200" b="0" i="1" dirty="0" err="1" smtClean="0">
                <a:solidFill>
                  <a:schemeClr val="tx1"/>
                </a:solidFill>
              </a:rPr>
              <a:t>chào</a:t>
            </a:r>
            <a:r>
              <a:rPr lang="en-US" sz="1200" b="0" i="1" dirty="0" smtClean="0">
                <a:solidFill>
                  <a:schemeClr val="tx1"/>
                </a:solidFill>
              </a:rPr>
              <a:t>: &lt;span&gt;&lt;?</a:t>
            </a:r>
            <a:r>
              <a:rPr lang="en-US" sz="1200" b="0" i="1" dirty="0" err="1" smtClean="0">
                <a:solidFill>
                  <a:schemeClr val="tx1"/>
                </a:solidFill>
              </a:rPr>
              <a:t>php</a:t>
            </a:r>
            <a:r>
              <a:rPr lang="en-US" sz="1200" b="0" i="1" dirty="0" smtClean="0">
                <a:solidFill>
                  <a:schemeClr val="tx1"/>
                </a:solidFill>
              </a:rPr>
              <a:t> echo $_SESSION['username'] ?&gt;&lt;/span&gt;&lt;/p&gt;&lt;/span&gt;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dirty="0" smtClean="0">
                <a:solidFill>
                  <a:schemeClr val="tx1"/>
                </a:solidFill>
              </a:rPr>
              <a:t>	</a:t>
            </a:r>
            <a:r>
              <a:rPr lang="en-US" sz="1200" b="0" i="1" dirty="0" smtClean="0">
                <a:solidFill>
                  <a:schemeClr val="tx1"/>
                </a:solidFill>
              </a:rPr>
              <a:t>&lt;span id="logout"&gt;&lt;p&gt;&lt;a </a:t>
            </a:r>
            <a:r>
              <a:rPr lang="en-US" sz="1200" b="0" i="1" dirty="0" err="1" smtClean="0">
                <a:solidFill>
                  <a:schemeClr val="tx1"/>
                </a:solidFill>
              </a:rPr>
              <a:t>href</a:t>
            </a:r>
            <a:r>
              <a:rPr lang="en-US" sz="1200" b="0" i="1" dirty="0" smtClean="0">
                <a:solidFill>
                  <a:schemeClr val="tx1"/>
                </a:solidFill>
              </a:rPr>
              <a:t>="logout.php"&gt;Logout&lt;/a&gt;&lt;/p&gt;&lt;/span&gt;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i="1" dirty="0" smtClean="0">
                <a:solidFill>
                  <a:schemeClr val="tx1"/>
                </a:solidFill>
              </a:rPr>
              <a:t>&lt;/div&gt;</a:t>
            </a:r>
            <a:br>
              <a:rPr lang="en-US" sz="1200" b="0" i="1" dirty="0" smtClean="0">
                <a:solidFill>
                  <a:schemeClr val="tx1"/>
                </a:solidFill>
              </a:rPr>
            </a:br>
            <a:r>
              <a:rPr lang="en-US" sz="1200" b="0" i="1" dirty="0" smtClean="0">
                <a:solidFill>
                  <a:schemeClr val="tx1"/>
                </a:solidFill>
              </a:rPr>
              <a:t>&lt;!-- End .</a:t>
            </a:r>
            <a:r>
              <a:rPr lang="en-US" sz="1200" b="0" i="1" dirty="0" err="1" smtClean="0">
                <a:solidFill>
                  <a:schemeClr val="tx1"/>
                </a:solidFill>
              </a:rPr>
              <a:t>dangnhap</a:t>
            </a:r>
            <a:r>
              <a:rPr lang="en-US" sz="1200" b="0" i="1" dirty="0" smtClean="0">
                <a:solidFill>
                  <a:schemeClr val="tx1"/>
                </a:solidFill>
              </a:rPr>
              <a:t>-in--&gt;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i="1" dirty="0" smtClean="0">
                <a:solidFill>
                  <a:schemeClr val="tx1"/>
                </a:solidFill>
              </a:rPr>
              <a:t>&lt;?</a:t>
            </a:r>
            <a:r>
              <a:rPr lang="en-US" sz="1200" b="0" i="1" dirty="0" err="1" smtClean="0">
                <a:solidFill>
                  <a:schemeClr val="tx1"/>
                </a:solidFill>
              </a:rPr>
              <a:t>php</a:t>
            </a:r>
            <a:r>
              <a:rPr lang="en-US" sz="1200" b="0" i="1" dirty="0" smtClean="0">
                <a:solidFill>
                  <a:schemeClr val="tx1"/>
                </a:solidFill>
              </a:rPr>
              <a:t>  }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i="1" dirty="0" smtClean="0">
                <a:solidFill>
                  <a:schemeClr val="tx1"/>
                </a:solidFill>
              </a:rPr>
              <a:t>Else{ ?&gt;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i="1" dirty="0" smtClean="0">
                <a:solidFill>
                  <a:schemeClr val="tx1"/>
                </a:solidFill>
              </a:rPr>
              <a:t>&lt;div id="</a:t>
            </a:r>
            <a:r>
              <a:rPr lang="en-US" sz="1200" b="0" i="1" dirty="0" err="1" smtClean="0">
                <a:solidFill>
                  <a:schemeClr val="tx1"/>
                </a:solidFill>
              </a:rPr>
              <a:t>dangnhap</a:t>
            </a:r>
            <a:r>
              <a:rPr lang="en-US" sz="1200" b="0" i="1" dirty="0" smtClean="0">
                <a:solidFill>
                  <a:schemeClr val="tx1"/>
                </a:solidFill>
              </a:rPr>
              <a:t>-in"&gt;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dirty="0" smtClean="0">
                <a:solidFill>
                  <a:schemeClr val="tx1"/>
                </a:solidFill>
              </a:rPr>
              <a:t>	</a:t>
            </a:r>
            <a:r>
              <a:rPr lang="en-US" sz="1200" b="0" i="1" dirty="0" smtClean="0">
                <a:solidFill>
                  <a:schemeClr val="tx1"/>
                </a:solidFill>
              </a:rPr>
              <a:t>&lt;form action="dangnhap.php" method="post"&gt;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dirty="0" smtClean="0">
                <a:solidFill>
                  <a:schemeClr val="tx1"/>
                </a:solidFill>
              </a:rPr>
              <a:t>		</a:t>
            </a:r>
            <a:r>
              <a:rPr lang="en-US" sz="1200" b="0" i="1" dirty="0" smtClean="0">
                <a:solidFill>
                  <a:schemeClr val="tx1"/>
                </a:solidFill>
              </a:rPr>
              <a:t>&lt;span&gt;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dirty="0" smtClean="0">
                <a:solidFill>
                  <a:schemeClr val="tx1"/>
                </a:solidFill>
              </a:rPr>
              <a:t>		</a:t>
            </a:r>
            <a:r>
              <a:rPr lang="en-US" sz="1200" b="0" i="1" dirty="0" smtClean="0">
                <a:solidFill>
                  <a:schemeClr val="tx1"/>
                </a:solidFill>
              </a:rPr>
              <a:t>&lt;p&gt;Username: &lt;input type="text" size="10" name="user"&gt;&lt;/p&gt;&lt;</a:t>
            </a:r>
            <a:r>
              <a:rPr lang="en-US" sz="1200" b="0" i="1" dirty="0" err="1" smtClean="0">
                <a:solidFill>
                  <a:schemeClr val="tx1"/>
                </a:solidFill>
              </a:rPr>
              <a:t>br</a:t>
            </a:r>
            <a:r>
              <a:rPr lang="en-US" sz="1200" b="0" i="1" dirty="0" smtClean="0">
                <a:solidFill>
                  <a:schemeClr val="tx1"/>
                </a:solidFill>
              </a:rPr>
              <a:t>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dirty="0" smtClean="0">
                <a:solidFill>
                  <a:schemeClr val="tx1"/>
                </a:solidFill>
              </a:rPr>
              <a:t>		</a:t>
            </a:r>
            <a:r>
              <a:rPr lang="en-US" sz="1200" b="0" i="1" dirty="0" smtClean="0">
                <a:solidFill>
                  <a:schemeClr val="tx1"/>
                </a:solidFill>
              </a:rPr>
              <a:t>&lt;p&gt;Password: &lt;input type="password" size="10" name="pass"&gt;&lt;/p&gt;&lt;</a:t>
            </a:r>
            <a:r>
              <a:rPr lang="en-US" sz="1200" b="0" i="1" dirty="0" err="1" smtClean="0">
                <a:solidFill>
                  <a:schemeClr val="tx1"/>
                </a:solidFill>
              </a:rPr>
              <a:t>br</a:t>
            </a:r>
            <a:r>
              <a:rPr lang="en-US" sz="1200" b="0" i="1" dirty="0" smtClean="0">
                <a:solidFill>
                  <a:schemeClr val="tx1"/>
                </a:solidFill>
              </a:rPr>
              <a:t>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dirty="0" smtClean="0">
                <a:solidFill>
                  <a:schemeClr val="tx1"/>
                </a:solidFill>
              </a:rPr>
              <a:t>		</a:t>
            </a:r>
            <a:r>
              <a:rPr lang="en-US" sz="1200" b="0" i="1" dirty="0" smtClean="0">
                <a:solidFill>
                  <a:schemeClr val="tx1"/>
                </a:solidFill>
              </a:rPr>
              <a:t>&lt;/span&gt;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dirty="0" smtClean="0">
                <a:solidFill>
                  <a:schemeClr val="tx1"/>
                </a:solidFill>
              </a:rPr>
              <a:t>		</a:t>
            </a:r>
            <a:r>
              <a:rPr lang="en-US" sz="1200" b="0" i="1" dirty="0" smtClean="0">
                <a:solidFill>
                  <a:schemeClr val="tx1"/>
                </a:solidFill>
              </a:rPr>
              <a:t>&lt;a </a:t>
            </a:r>
            <a:r>
              <a:rPr lang="en-US" sz="1200" b="0" i="1" dirty="0" err="1" smtClean="0">
                <a:solidFill>
                  <a:schemeClr val="tx1"/>
                </a:solidFill>
              </a:rPr>
              <a:t>href</a:t>
            </a:r>
            <a:r>
              <a:rPr lang="en-US" sz="1200" b="0" i="1" dirty="0" smtClean="0">
                <a:solidFill>
                  <a:schemeClr val="tx1"/>
                </a:solidFill>
              </a:rPr>
              <a:t>="</a:t>
            </a:r>
            <a:r>
              <a:rPr lang="en-US" sz="1200" b="0" i="1" dirty="0" err="1" smtClean="0">
                <a:solidFill>
                  <a:schemeClr val="tx1"/>
                </a:solidFill>
              </a:rPr>
              <a:t>index.php?content</a:t>
            </a:r>
            <a:r>
              <a:rPr lang="en-US" sz="1200" b="0" i="1" dirty="0" smtClean="0">
                <a:solidFill>
                  <a:schemeClr val="tx1"/>
                </a:solidFill>
              </a:rPr>
              <a:t>=</a:t>
            </a:r>
            <a:r>
              <a:rPr lang="en-US" sz="1200" b="0" i="1" dirty="0" err="1" smtClean="0">
                <a:solidFill>
                  <a:schemeClr val="tx1"/>
                </a:solidFill>
              </a:rPr>
              <a:t>dangnhap</a:t>
            </a:r>
            <a:r>
              <a:rPr lang="en-US" sz="1200" b="0" i="1" dirty="0" smtClean="0">
                <a:solidFill>
                  <a:schemeClr val="tx1"/>
                </a:solidFill>
              </a:rPr>
              <a:t>"&gt;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dirty="0" smtClean="0">
                <a:solidFill>
                  <a:schemeClr val="tx1"/>
                </a:solidFill>
              </a:rPr>
              <a:t>		</a:t>
            </a:r>
            <a:r>
              <a:rPr lang="en-US" sz="1200" b="0" i="1" dirty="0" smtClean="0">
                <a:solidFill>
                  <a:schemeClr val="tx1"/>
                </a:solidFill>
              </a:rPr>
              <a:t>&lt;button name="login"&gt;</a:t>
            </a:r>
            <a:r>
              <a:rPr lang="en-US" sz="1200" b="0" i="1" dirty="0" err="1" smtClean="0">
                <a:solidFill>
                  <a:schemeClr val="tx1"/>
                </a:solidFill>
              </a:rPr>
              <a:t>Đăng</a:t>
            </a:r>
            <a:r>
              <a:rPr lang="en-US" sz="1200" b="0" i="1" dirty="0" smtClean="0">
                <a:solidFill>
                  <a:schemeClr val="tx1"/>
                </a:solidFill>
              </a:rPr>
              <a:t> </a:t>
            </a:r>
            <a:r>
              <a:rPr lang="en-US" sz="1200" b="0" i="1" dirty="0" err="1" smtClean="0">
                <a:solidFill>
                  <a:schemeClr val="tx1"/>
                </a:solidFill>
              </a:rPr>
              <a:t>nhập</a:t>
            </a:r>
            <a:r>
              <a:rPr lang="en-US" sz="1200" b="0" i="1" dirty="0" smtClean="0">
                <a:solidFill>
                  <a:schemeClr val="tx1"/>
                </a:solidFill>
              </a:rPr>
              <a:t>&lt;/button&gt;&lt;/a&gt;&lt;</a:t>
            </a:r>
            <a:r>
              <a:rPr lang="en-US" sz="1200" b="0" i="1" dirty="0" err="1" smtClean="0">
                <a:solidFill>
                  <a:schemeClr val="tx1"/>
                </a:solidFill>
              </a:rPr>
              <a:t>br</a:t>
            </a:r>
            <a:r>
              <a:rPr lang="en-US" sz="1200" b="0" i="1" dirty="0" smtClean="0">
                <a:solidFill>
                  <a:schemeClr val="tx1"/>
                </a:solidFill>
              </a:rPr>
              <a:t>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dirty="0" smtClean="0">
                <a:solidFill>
                  <a:schemeClr val="tx1"/>
                </a:solidFill>
              </a:rPr>
              <a:t>	</a:t>
            </a:r>
            <a:r>
              <a:rPr lang="en-US" sz="1200" b="0" i="1" dirty="0" smtClean="0">
                <a:solidFill>
                  <a:schemeClr val="tx1"/>
                </a:solidFill>
              </a:rPr>
              <a:t>&lt;/form&gt;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dirty="0" smtClean="0">
                <a:solidFill>
                  <a:schemeClr val="tx1"/>
                </a:solidFill>
              </a:rPr>
              <a:t>	</a:t>
            </a:r>
            <a:r>
              <a:rPr lang="en-US" sz="1200" b="0" i="1" dirty="0" smtClean="0">
                <a:solidFill>
                  <a:schemeClr val="tx1"/>
                </a:solidFill>
              </a:rPr>
              <a:t>&lt;</a:t>
            </a:r>
            <a:r>
              <a:rPr lang="en-US" sz="1200" b="0" i="1" dirty="0" err="1" smtClean="0">
                <a:solidFill>
                  <a:schemeClr val="tx1"/>
                </a:solidFill>
              </a:rPr>
              <a:t>ul</a:t>
            </a:r>
            <a:r>
              <a:rPr lang="en-US" sz="1200" b="0" i="1" dirty="0" smtClean="0">
                <a:solidFill>
                  <a:schemeClr val="tx1"/>
                </a:solidFill>
              </a:rPr>
              <a:t>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dirty="0" smtClean="0">
                <a:solidFill>
                  <a:schemeClr val="tx1"/>
                </a:solidFill>
              </a:rPr>
              <a:t>		</a:t>
            </a:r>
            <a:r>
              <a:rPr lang="en-US" sz="1200" b="0" i="1" dirty="0" smtClean="0">
                <a:solidFill>
                  <a:schemeClr val="tx1"/>
                </a:solidFill>
              </a:rPr>
              <a:t>&lt;</a:t>
            </a:r>
            <a:r>
              <a:rPr lang="en-US" sz="1200" b="0" i="1" dirty="0" err="1" smtClean="0">
                <a:solidFill>
                  <a:schemeClr val="tx1"/>
                </a:solidFill>
              </a:rPr>
              <a:t>li</a:t>
            </a:r>
            <a:r>
              <a:rPr lang="en-US" sz="1200" b="0" i="1" dirty="0" smtClean="0">
                <a:solidFill>
                  <a:schemeClr val="tx1"/>
                </a:solidFill>
              </a:rPr>
              <a:t>&gt;&lt;a </a:t>
            </a:r>
            <a:r>
              <a:rPr lang="en-US" sz="1200" b="0" i="1" dirty="0" err="1" smtClean="0">
                <a:solidFill>
                  <a:schemeClr val="tx1"/>
                </a:solidFill>
              </a:rPr>
              <a:t>href</a:t>
            </a:r>
            <a:r>
              <a:rPr lang="en-US" sz="1200" b="0" i="1" dirty="0" smtClean="0">
                <a:solidFill>
                  <a:schemeClr val="tx1"/>
                </a:solidFill>
              </a:rPr>
              <a:t>="</a:t>
            </a:r>
            <a:r>
              <a:rPr lang="en-US" sz="1200" b="0" i="1" dirty="0" err="1" smtClean="0">
                <a:solidFill>
                  <a:schemeClr val="tx1"/>
                </a:solidFill>
              </a:rPr>
              <a:t>index.php?content</a:t>
            </a:r>
            <a:r>
              <a:rPr lang="en-US" sz="1200" b="0" i="1" dirty="0" smtClean="0">
                <a:solidFill>
                  <a:schemeClr val="tx1"/>
                </a:solidFill>
              </a:rPr>
              <a:t>=</a:t>
            </a:r>
            <a:r>
              <a:rPr lang="en-US" sz="1200" b="0" i="1" dirty="0" err="1" smtClean="0">
                <a:solidFill>
                  <a:schemeClr val="tx1"/>
                </a:solidFill>
              </a:rPr>
              <a:t>dangky</a:t>
            </a:r>
            <a:r>
              <a:rPr lang="en-US" sz="1200" b="0" i="1" dirty="0" smtClean="0">
                <a:solidFill>
                  <a:schemeClr val="tx1"/>
                </a:solidFill>
              </a:rPr>
              <a:t>"&gt;</a:t>
            </a:r>
            <a:r>
              <a:rPr lang="en-US" sz="1200" b="0" i="1" dirty="0" err="1" smtClean="0">
                <a:solidFill>
                  <a:schemeClr val="tx1"/>
                </a:solidFill>
              </a:rPr>
              <a:t>Đăng</a:t>
            </a:r>
            <a:r>
              <a:rPr lang="en-US" sz="1200" b="0" i="1" dirty="0" smtClean="0">
                <a:solidFill>
                  <a:schemeClr val="tx1"/>
                </a:solidFill>
              </a:rPr>
              <a:t> </a:t>
            </a:r>
            <a:r>
              <a:rPr lang="en-US" sz="1200" b="0" i="1" dirty="0" err="1" smtClean="0">
                <a:solidFill>
                  <a:schemeClr val="tx1"/>
                </a:solidFill>
              </a:rPr>
              <a:t>ký</a:t>
            </a:r>
            <a:r>
              <a:rPr lang="en-US" sz="1200" b="0" i="1" dirty="0" smtClean="0">
                <a:solidFill>
                  <a:schemeClr val="tx1"/>
                </a:solidFill>
              </a:rPr>
              <a:t>&lt;/a&gt;&lt;/</a:t>
            </a:r>
            <a:r>
              <a:rPr lang="en-US" sz="1200" b="0" i="1" dirty="0" err="1" smtClean="0">
                <a:solidFill>
                  <a:schemeClr val="tx1"/>
                </a:solidFill>
              </a:rPr>
              <a:t>li</a:t>
            </a:r>
            <a:r>
              <a:rPr lang="en-US" sz="1200" b="0" i="1" dirty="0" smtClean="0">
                <a:solidFill>
                  <a:schemeClr val="tx1"/>
                </a:solidFill>
              </a:rPr>
              <a:t>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dirty="0" smtClean="0">
                <a:solidFill>
                  <a:schemeClr val="tx1"/>
                </a:solidFill>
              </a:rPr>
              <a:t>	</a:t>
            </a:r>
            <a:r>
              <a:rPr lang="en-US" sz="1200" b="0" i="1" dirty="0" smtClean="0">
                <a:solidFill>
                  <a:schemeClr val="tx1"/>
                </a:solidFill>
              </a:rPr>
              <a:t>&lt;/</a:t>
            </a:r>
            <a:r>
              <a:rPr lang="en-US" sz="1200" b="0" i="1" dirty="0" err="1" smtClean="0">
                <a:solidFill>
                  <a:schemeClr val="tx1"/>
                </a:solidFill>
              </a:rPr>
              <a:t>ul</a:t>
            </a:r>
            <a:r>
              <a:rPr lang="en-US" sz="1200" b="0" i="1" dirty="0" smtClean="0">
                <a:solidFill>
                  <a:schemeClr val="tx1"/>
                </a:solidFill>
              </a:rPr>
              <a:t>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i="1" dirty="0" smtClean="0">
                <a:solidFill>
                  <a:schemeClr val="tx1"/>
                </a:solidFill>
              </a:rPr>
              <a:t>&lt;/div&gt;</a:t>
            </a:r>
            <a:br>
              <a:rPr lang="en-US" sz="1200" b="0" i="1" dirty="0" smtClean="0">
                <a:solidFill>
                  <a:schemeClr val="tx1"/>
                </a:solidFill>
              </a:rPr>
            </a:br>
            <a:r>
              <a:rPr lang="en-US" sz="1200" b="0" i="1" dirty="0" smtClean="0">
                <a:solidFill>
                  <a:schemeClr val="tx1"/>
                </a:solidFill>
              </a:rPr>
              <a:t>&lt;!-- End .</a:t>
            </a:r>
            <a:r>
              <a:rPr lang="en-US" sz="1200" b="0" i="1" dirty="0" err="1" smtClean="0">
                <a:solidFill>
                  <a:schemeClr val="tx1"/>
                </a:solidFill>
              </a:rPr>
              <a:t>dangnhap</a:t>
            </a:r>
            <a:r>
              <a:rPr lang="en-US" sz="1200" b="0" i="1" dirty="0" smtClean="0">
                <a:solidFill>
                  <a:schemeClr val="tx1"/>
                </a:solidFill>
              </a:rPr>
              <a:t>-in--&gt;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i="1" dirty="0" smtClean="0">
                <a:solidFill>
                  <a:schemeClr val="tx1"/>
                </a:solidFill>
              </a:rPr>
              <a:t>&lt;?</a:t>
            </a:r>
            <a:r>
              <a:rPr lang="en-US" sz="1200" b="0" i="1" dirty="0" err="1" smtClean="0">
                <a:solidFill>
                  <a:schemeClr val="tx1"/>
                </a:solidFill>
              </a:rPr>
              <a:t>php</a:t>
            </a:r>
            <a:r>
              <a:rPr lang="en-US" sz="1200" b="0" i="1" dirty="0" smtClean="0">
                <a:solidFill>
                  <a:schemeClr val="tx1"/>
                </a:solidFill>
              </a:rPr>
              <a:t> } ?&gt;</a:t>
            </a:r>
            <a:r>
              <a:rPr lang="vi-VN" sz="1200" b="0" dirty="0" smtClean="0">
                <a:solidFill>
                  <a:schemeClr val="tx1"/>
                </a:solidFill>
              </a:rPr>
              <a:t/>
            </a:r>
            <a:br>
              <a:rPr lang="vi-VN" sz="1200" b="0" dirty="0" smtClean="0">
                <a:solidFill>
                  <a:schemeClr val="tx1"/>
                </a:solidFill>
              </a:rPr>
            </a:br>
            <a:r>
              <a:rPr lang="en-US" sz="1200" b="0" i="1" dirty="0" smtClean="0">
                <a:solidFill>
                  <a:schemeClr val="tx1"/>
                </a:solidFill>
              </a:rPr>
              <a:t>&lt;/div&gt;&lt;!-- End .center1--&gt;</a:t>
            </a:r>
            <a:r>
              <a:rPr lang="vi-VN" sz="1200" dirty="0" smtClean="0">
                <a:solidFill>
                  <a:schemeClr val="tx1"/>
                </a:solidFill>
              </a:rPr>
              <a:t/>
            </a:r>
            <a:br>
              <a:rPr lang="vi-VN" sz="1200" dirty="0" smtClean="0">
                <a:solidFill>
                  <a:schemeClr val="tx1"/>
                </a:solidFill>
              </a:rPr>
            </a:br>
            <a:endParaRPr lang="vi-VN" sz="120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28662" y="1071546"/>
          <a:ext cx="3214710" cy="33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4710"/>
              </a:tblGrid>
              <a:tr h="285752">
                <a:tc>
                  <a:txBody>
                    <a:bodyPr/>
                    <a:lstStyle/>
                    <a:p>
                      <a:r>
                        <a:rPr lang="vi-VN" sz="1600" dirty="0" smtClean="0">
                          <a:solidFill>
                            <a:schemeClr val="bg1"/>
                          </a:solidFill>
                        </a:rPr>
                        <a:t>Code : chức</a:t>
                      </a:r>
                      <a:r>
                        <a:rPr lang="vi-VN" sz="1600" baseline="0" dirty="0" smtClean="0">
                          <a:solidFill>
                            <a:schemeClr val="bg1"/>
                          </a:solidFill>
                        </a:rPr>
                        <a:t> năng đăng nhập</a:t>
                      </a:r>
                      <a:endParaRPr lang="vi-VN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0" y="1879177"/>
            <a:ext cx="5486400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buNone/>
            </a:pPr>
            <a:r>
              <a:rPr lang="en-US" sz="1500" b="1" dirty="0" smtClean="0"/>
              <a:t> </a:t>
            </a:r>
            <a:r>
              <a:rPr lang="en-US" sz="1500" b="1" dirty="0" err="1" smtClean="0"/>
              <a:t>Lưu</a:t>
            </a:r>
            <a:r>
              <a:rPr lang="en-US" sz="1500" b="1" dirty="0" smtClean="0"/>
              <a:t> </a:t>
            </a:r>
            <a:r>
              <a:rPr lang="en-US" sz="1500" b="1" dirty="0" err="1"/>
              <a:t>đồ</a:t>
            </a:r>
            <a:r>
              <a:rPr lang="en-US" sz="1500" b="1" dirty="0"/>
              <a:t> </a:t>
            </a:r>
            <a:r>
              <a:rPr lang="en-US" sz="1500" b="1" dirty="0" err="1"/>
              <a:t>thuật</a:t>
            </a:r>
            <a:r>
              <a:rPr lang="en-US" sz="1500" b="1" dirty="0"/>
              <a:t> </a:t>
            </a:r>
            <a:r>
              <a:rPr lang="en-US" sz="1500" b="1" dirty="0" err="1"/>
              <a:t>toán</a:t>
            </a:r>
            <a:r>
              <a:rPr lang="en-US" sz="1500" b="1" dirty="0"/>
              <a:t> </a:t>
            </a:r>
            <a:r>
              <a:rPr lang="en-US" sz="1500" b="1" dirty="0" err="1"/>
              <a:t>đặc</a:t>
            </a:r>
            <a:r>
              <a:rPr lang="en-US" sz="1500" b="1" dirty="0"/>
              <a:t> </a:t>
            </a:r>
            <a:r>
              <a:rPr lang="en-US" sz="1500" b="1" dirty="0" err="1"/>
              <a:t>tả</a:t>
            </a:r>
            <a:r>
              <a:rPr lang="en-US" sz="1500" b="1" dirty="0"/>
              <a:t> </a:t>
            </a:r>
            <a:r>
              <a:rPr lang="en-US" sz="1500" b="1" dirty="0" err="1"/>
              <a:t>chức</a:t>
            </a:r>
            <a:r>
              <a:rPr lang="en-US" sz="1500" b="1" dirty="0"/>
              <a:t> </a:t>
            </a:r>
            <a:r>
              <a:rPr lang="en-US" sz="1500" b="1" dirty="0" err="1"/>
              <a:t>năng</a:t>
            </a:r>
            <a:r>
              <a:rPr lang="en-US" sz="1500" b="1" dirty="0"/>
              <a:t> </a:t>
            </a:r>
            <a:r>
              <a:rPr lang="en-US" sz="1500" b="1" dirty="0" err="1"/>
              <a:t>quản</a:t>
            </a:r>
            <a:r>
              <a:rPr lang="en-US" sz="1500" b="1" dirty="0"/>
              <a:t> </a:t>
            </a:r>
            <a:r>
              <a:rPr lang="en-US" sz="1500" b="1" dirty="0" err="1"/>
              <a:t>lý</a:t>
            </a:r>
            <a:r>
              <a:rPr lang="en-US" sz="1500" b="1" dirty="0"/>
              <a:t> </a:t>
            </a:r>
            <a:r>
              <a:rPr lang="en-US" sz="1500" b="1" dirty="0" err="1"/>
              <a:t>sản</a:t>
            </a:r>
            <a:r>
              <a:rPr lang="en-US" sz="1500" b="1" dirty="0"/>
              <a:t> </a:t>
            </a:r>
            <a:r>
              <a:rPr lang="en-US" sz="1500" b="1" dirty="0" err="1"/>
              <a:t>phẩm</a:t>
            </a:r>
            <a:endParaRPr lang="en-US" sz="1500" b="1" dirty="0"/>
          </a:p>
        </p:txBody>
      </p:sp>
      <p:grpSp>
        <p:nvGrpSpPr>
          <p:cNvPr id="29" name="Group 28"/>
          <p:cNvGrpSpPr/>
          <p:nvPr/>
        </p:nvGrpSpPr>
        <p:grpSpPr>
          <a:xfrm>
            <a:off x="5000628" y="2111768"/>
            <a:ext cx="3857652" cy="4603380"/>
            <a:chOff x="-82694" y="-520995"/>
            <a:chExt cx="4186863" cy="6442036"/>
          </a:xfrm>
        </p:grpSpPr>
        <p:grpSp>
          <p:nvGrpSpPr>
            <p:cNvPr id="30" name="Group 29"/>
            <p:cNvGrpSpPr/>
            <p:nvPr/>
          </p:nvGrpSpPr>
          <p:grpSpPr>
            <a:xfrm>
              <a:off x="-82694" y="-520995"/>
              <a:ext cx="4186863" cy="6442036"/>
              <a:chOff x="-90246" y="-287104"/>
              <a:chExt cx="4569223" cy="6442369"/>
            </a:xfrm>
          </p:grpSpPr>
          <p:grpSp>
            <p:nvGrpSpPr>
              <p:cNvPr id="33" name="Group 32"/>
              <p:cNvGrpSpPr/>
              <p:nvPr/>
            </p:nvGrpSpPr>
            <p:grpSpPr>
              <a:xfrm>
                <a:off x="-90246" y="-287104"/>
                <a:ext cx="4569223" cy="6442369"/>
                <a:chOff x="-90246" y="-281657"/>
                <a:chExt cx="4569223" cy="6320157"/>
              </a:xfrm>
            </p:grpSpPr>
            <p:grpSp>
              <p:nvGrpSpPr>
                <p:cNvPr id="35" name="Group 34"/>
                <p:cNvGrpSpPr/>
                <p:nvPr/>
              </p:nvGrpSpPr>
              <p:grpSpPr>
                <a:xfrm>
                  <a:off x="-90246" y="-281657"/>
                  <a:ext cx="4569223" cy="6320157"/>
                  <a:chOff x="-90246" y="-281657"/>
                  <a:chExt cx="4569223" cy="6320157"/>
                </a:xfrm>
              </p:grpSpPr>
              <p:sp>
                <p:nvSpPr>
                  <p:cNvPr id="37" name="Rectangle 36"/>
                  <p:cNvSpPr/>
                  <p:nvPr/>
                </p:nvSpPr>
                <p:spPr>
                  <a:xfrm>
                    <a:off x="2279021" y="2589935"/>
                    <a:ext cx="768247" cy="325707"/>
                  </a:xfrm>
                  <a:prstGeom prst="rect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300"/>
                      </a:spcAft>
                    </a:pPr>
                    <a:r>
                      <a:rPr lang="en-US" sz="1100" kern="1600">
                        <a:effectLst/>
                        <a:latin typeface="Times New Roman"/>
                        <a:ea typeface="Calibri"/>
                      </a:rPr>
                      <a:t>Sai</a:t>
                    </a:r>
                  </a:p>
                </p:txBody>
              </p:sp>
              <p:grpSp>
                <p:nvGrpSpPr>
                  <p:cNvPr id="38" name="Group 37"/>
                  <p:cNvGrpSpPr/>
                  <p:nvPr/>
                </p:nvGrpSpPr>
                <p:grpSpPr>
                  <a:xfrm>
                    <a:off x="-90246" y="-281657"/>
                    <a:ext cx="4569223" cy="6320157"/>
                    <a:chOff x="-90246" y="-281673"/>
                    <a:chExt cx="4569238" cy="6320512"/>
                  </a:xfrm>
                </p:grpSpPr>
                <p:sp>
                  <p:nvSpPr>
                    <p:cNvPr id="41" name="Rectangle 40"/>
                    <p:cNvSpPr/>
                    <p:nvPr/>
                  </p:nvSpPr>
                  <p:spPr>
                    <a:xfrm>
                      <a:off x="1391312" y="3568420"/>
                      <a:ext cx="887716" cy="355983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13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kern="1600" dirty="0" err="1">
                          <a:effectLst/>
                          <a:latin typeface="Times New Roman"/>
                          <a:ea typeface="Calibri"/>
                        </a:rPr>
                        <a:t>Đúng</a:t>
                      </a:r>
                      <a:endParaRPr lang="en-US" sz="1100" kern="1600" dirty="0">
                        <a:effectLst/>
                        <a:latin typeface="Times New Roman"/>
                        <a:ea typeface="Calibri"/>
                      </a:endParaRPr>
                    </a:p>
                  </p:txBody>
                </p:sp>
                <p:grpSp>
                  <p:nvGrpSpPr>
                    <p:cNvPr id="42" name="Group 41"/>
                    <p:cNvGrpSpPr/>
                    <p:nvPr/>
                  </p:nvGrpSpPr>
                  <p:grpSpPr>
                    <a:xfrm>
                      <a:off x="-90246" y="-281673"/>
                      <a:ext cx="4569238" cy="5181108"/>
                      <a:chOff x="-90246" y="-281673"/>
                      <a:chExt cx="4569238" cy="5181108"/>
                    </a:xfrm>
                  </p:grpSpPr>
                  <p:sp>
                    <p:nvSpPr>
                      <p:cNvPr id="45" name="Oval 44"/>
                      <p:cNvSpPr/>
                      <p:nvPr/>
                    </p:nvSpPr>
                    <p:spPr>
                      <a:xfrm>
                        <a:off x="449404" y="-281673"/>
                        <a:ext cx="1920524" cy="662680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>
                          <a:lnSpc>
                            <a:spcPct val="135000"/>
                          </a:lnSpc>
                          <a:spcBef>
                            <a:spcPts val="300"/>
                          </a:spcBef>
                          <a:spcAft>
                            <a:spcPts val="300"/>
                          </a:spcAft>
                        </a:pPr>
                        <a:r>
                          <a:rPr lang="en-US" sz="1100" kern="1600" dirty="0" err="1">
                            <a:effectLst/>
                            <a:latin typeface="Times New Roman"/>
                            <a:ea typeface="Calibri"/>
                          </a:rPr>
                          <a:t>Bắt</a:t>
                        </a:r>
                        <a:r>
                          <a:rPr lang="en-US" sz="1100" kern="1600" dirty="0">
                            <a:effectLst/>
                            <a:latin typeface="Times New Roman"/>
                            <a:ea typeface="Calibri"/>
                          </a:rPr>
                          <a:t> </a:t>
                        </a:r>
                        <a:r>
                          <a:rPr lang="en-US" sz="1100" kern="1600" dirty="0" err="1">
                            <a:effectLst/>
                            <a:latin typeface="Times New Roman"/>
                            <a:ea typeface="Calibri"/>
                          </a:rPr>
                          <a:t>đầu</a:t>
                        </a:r>
                        <a:endParaRPr lang="en-US" sz="1100" kern="1600" dirty="0">
                          <a:effectLst/>
                          <a:latin typeface="Times New Roman"/>
                          <a:ea typeface="Calibri"/>
                        </a:endParaRPr>
                      </a:p>
                    </p:txBody>
                  </p:sp>
                  <p:sp>
                    <p:nvSpPr>
                      <p:cNvPr id="56" name="Diamond 55"/>
                      <p:cNvSpPr/>
                      <p:nvPr/>
                    </p:nvSpPr>
                    <p:spPr>
                      <a:xfrm>
                        <a:off x="516292" y="2303703"/>
                        <a:ext cx="1699545" cy="1154171"/>
                      </a:xfrm>
                      <a:prstGeom prst="diamond">
                        <a:avLst/>
                      </a:prstGeom>
                      <a:solidFill>
                        <a:sysClr val="window" lastClr="FFFFFF"/>
                      </a:solidFill>
                      <a:ln w="12700" cap="flat" cmpd="sng" algn="ctr">
                        <a:solidFill>
                          <a:schemeClr val="tx1"/>
                        </a:solidFill>
                        <a:prstDash val="solid"/>
                      </a:ln>
                      <a:effectLst/>
                    </p:spPr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>
                          <a:lnSpc>
                            <a:spcPct val="135000"/>
                          </a:lnSpc>
                          <a:spcBef>
                            <a:spcPts val="300"/>
                          </a:spcBef>
                          <a:spcAft>
                            <a:spcPts val="300"/>
                          </a:spcAft>
                        </a:pPr>
                        <a:r>
                          <a:rPr lang="en-US" sz="1100" kern="160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Calibri"/>
                          </a:rPr>
                          <a:t>Kiểm tra </a:t>
                        </a:r>
                        <a:endParaRPr lang="en-US" sz="1100" kern="1600">
                          <a:effectLst/>
                          <a:latin typeface="Times New Roman"/>
                          <a:ea typeface="Calibri"/>
                        </a:endParaRPr>
                      </a:p>
                    </p:txBody>
                  </p:sp>
                  <p:sp>
                    <p:nvSpPr>
                      <p:cNvPr id="72" name="Rectangle 71"/>
                      <p:cNvSpPr/>
                      <p:nvPr/>
                    </p:nvSpPr>
                    <p:spPr>
                      <a:xfrm>
                        <a:off x="3084859" y="2587318"/>
                        <a:ext cx="1394133" cy="487196"/>
                      </a:xfrm>
                      <a:prstGeom prst="rect">
                        <a:avLst/>
                      </a:prstGeom>
                      <a:ln w="12700"/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>
                          <a:lnSpc>
                            <a:spcPct val="135000"/>
                          </a:lnSpc>
                          <a:spcBef>
                            <a:spcPts val="300"/>
                          </a:spcBef>
                          <a:spcAft>
                            <a:spcPts val="300"/>
                          </a:spcAft>
                        </a:pPr>
                        <a:r>
                          <a:rPr lang="en-US" sz="1100" kern="1600" dirty="0" err="1">
                            <a:effectLst/>
                            <a:latin typeface="Times New Roman"/>
                            <a:ea typeface="Calibri"/>
                          </a:rPr>
                          <a:t>Thông</a:t>
                        </a:r>
                        <a:r>
                          <a:rPr lang="en-US" sz="1100" kern="1600" dirty="0">
                            <a:effectLst/>
                            <a:latin typeface="Times New Roman"/>
                            <a:ea typeface="Calibri"/>
                          </a:rPr>
                          <a:t> </a:t>
                        </a:r>
                        <a:r>
                          <a:rPr lang="en-US" sz="1100" kern="1600" dirty="0" err="1">
                            <a:effectLst/>
                            <a:latin typeface="Times New Roman"/>
                            <a:ea typeface="Calibri"/>
                          </a:rPr>
                          <a:t>báo</a:t>
                        </a:r>
                        <a:r>
                          <a:rPr lang="en-US" sz="1100" kern="1600" dirty="0">
                            <a:effectLst/>
                            <a:latin typeface="Times New Roman"/>
                            <a:ea typeface="Calibri"/>
                          </a:rPr>
                          <a:t> </a:t>
                        </a:r>
                      </a:p>
                    </p:txBody>
                  </p:sp>
                  <p:sp>
                    <p:nvSpPr>
                      <p:cNvPr id="73" name="Parallelogram 72"/>
                      <p:cNvSpPr/>
                      <p:nvPr/>
                    </p:nvSpPr>
                    <p:spPr>
                      <a:xfrm>
                        <a:off x="-90246" y="938327"/>
                        <a:ext cx="3137524" cy="814238"/>
                      </a:xfrm>
                      <a:prstGeom prst="parallelogram">
                        <a:avLst/>
                      </a:prstGeom>
                      <a:solidFill>
                        <a:sysClr val="window" lastClr="FFFFFF"/>
                      </a:solidFill>
                      <a:ln w="12700" cap="flat" cmpd="sng" algn="ctr">
                        <a:solidFill>
                          <a:sysClr val="windowText" lastClr="000000"/>
                        </a:solidFill>
                        <a:prstDash val="solid"/>
                      </a:ln>
                      <a:effectLst/>
                    </p:spPr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>
                          <a:lnSpc>
                            <a:spcPct val="135000"/>
                          </a:lnSpc>
                          <a:spcBef>
                            <a:spcPts val="300"/>
                          </a:spcBef>
                          <a:spcAft>
                            <a:spcPts val="300"/>
                          </a:spcAft>
                        </a:pPr>
                        <a:endParaRPr lang="en-US" sz="1100" kern="1600" dirty="0" smtClean="0">
                          <a:effectLst/>
                          <a:latin typeface="Times New Roman"/>
                          <a:ea typeface="Calibri"/>
                        </a:endParaRPr>
                      </a:p>
                      <a:p>
                        <a:pPr algn="ctr">
                          <a:lnSpc>
                            <a:spcPct val="135000"/>
                          </a:lnSpc>
                          <a:spcBef>
                            <a:spcPts val="300"/>
                          </a:spcBef>
                          <a:spcAft>
                            <a:spcPts val="300"/>
                          </a:spcAft>
                        </a:pPr>
                        <a:r>
                          <a:rPr lang="en-US" sz="1100" kern="1600" dirty="0" err="1" smtClean="0">
                            <a:effectLst/>
                            <a:latin typeface="Times New Roman"/>
                            <a:ea typeface="Calibri"/>
                          </a:rPr>
                          <a:t>Nhập</a:t>
                        </a:r>
                        <a:r>
                          <a:rPr lang="en-US" sz="1100" kern="1600" dirty="0" smtClean="0">
                            <a:effectLst/>
                            <a:latin typeface="Times New Roman"/>
                            <a:ea typeface="Calibri"/>
                          </a:rPr>
                          <a:t> </a:t>
                        </a:r>
                        <a:r>
                          <a:rPr lang="en-US" sz="1100" kern="1600" dirty="0" err="1">
                            <a:effectLst/>
                            <a:latin typeface="Times New Roman"/>
                            <a:ea typeface="Calibri"/>
                          </a:rPr>
                          <a:t>thông</a:t>
                        </a:r>
                        <a:r>
                          <a:rPr lang="en-US" sz="1100" kern="1600" dirty="0">
                            <a:effectLst/>
                            <a:latin typeface="Times New Roman"/>
                            <a:ea typeface="Calibri"/>
                          </a:rPr>
                          <a:t> tin </a:t>
                        </a:r>
                        <a:r>
                          <a:rPr lang="en-US" sz="1100" kern="1600" dirty="0" err="1">
                            <a:effectLst/>
                            <a:latin typeface="Times New Roman"/>
                            <a:ea typeface="Calibri"/>
                          </a:rPr>
                          <a:t>sản</a:t>
                        </a:r>
                        <a:r>
                          <a:rPr lang="en-US" sz="1100" kern="1600" dirty="0">
                            <a:effectLst/>
                            <a:latin typeface="Times New Roman"/>
                            <a:ea typeface="Calibri"/>
                          </a:rPr>
                          <a:t> </a:t>
                        </a:r>
                        <a:r>
                          <a:rPr lang="en-US" sz="1100" kern="1600" dirty="0" err="1">
                            <a:effectLst/>
                            <a:latin typeface="Times New Roman"/>
                            <a:ea typeface="Calibri"/>
                          </a:rPr>
                          <a:t>phẩm</a:t>
                        </a:r>
                        <a:r>
                          <a:rPr lang="en-US" sz="1100" kern="1600" dirty="0">
                            <a:effectLst/>
                            <a:latin typeface="Times New Roman"/>
                            <a:ea typeface="Calibri"/>
                          </a:rPr>
                          <a:t> </a:t>
                        </a:r>
                        <a:r>
                          <a:rPr lang="en-US" sz="1100" kern="1600" dirty="0" err="1">
                            <a:effectLst/>
                            <a:latin typeface="Times New Roman"/>
                            <a:ea typeface="Calibri"/>
                          </a:rPr>
                          <a:t>hoặc</a:t>
                        </a:r>
                        <a:r>
                          <a:rPr lang="en-US" sz="1100" kern="1600" dirty="0">
                            <a:effectLst/>
                            <a:latin typeface="Times New Roman"/>
                            <a:ea typeface="Calibri"/>
                          </a:rPr>
                          <a:t> </a:t>
                        </a:r>
                        <a:r>
                          <a:rPr lang="en-US" sz="1100" kern="1600" dirty="0" err="1">
                            <a:effectLst/>
                            <a:latin typeface="Times New Roman"/>
                            <a:ea typeface="Calibri"/>
                          </a:rPr>
                          <a:t>danh</a:t>
                        </a:r>
                        <a:r>
                          <a:rPr lang="en-US" sz="1100" kern="1600" dirty="0">
                            <a:effectLst/>
                            <a:latin typeface="Times New Roman"/>
                            <a:ea typeface="Calibri"/>
                          </a:rPr>
                          <a:t> </a:t>
                        </a:r>
                        <a:r>
                          <a:rPr lang="en-US" sz="1100" kern="1600" dirty="0" err="1">
                            <a:effectLst/>
                            <a:latin typeface="Times New Roman"/>
                            <a:ea typeface="Calibri"/>
                          </a:rPr>
                          <a:t>mục</a:t>
                        </a:r>
                        <a:endParaRPr lang="en-US" sz="1100" kern="1600" dirty="0">
                          <a:effectLst/>
                          <a:latin typeface="Times New Roman"/>
                          <a:ea typeface="Calibri"/>
                        </a:endParaRPr>
                      </a:p>
                      <a:p>
                        <a:pPr algn="ctr">
                          <a:lnSpc>
                            <a:spcPct val="135000"/>
                          </a:lnSpc>
                          <a:spcBef>
                            <a:spcPts val="300"/>
                          </a:spcBef>
                          <a:spcAft>
                            <a:spcPts val="300"/>
                          </a:spcAft>
                        </a:pPr>
                        <a:r>
                          <a:rPr lang="en-US" sz="1100" kern="16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Calibri"/>
                          </a:rPr>
                          <a:t> </a:t>
                        </a:r>
                        <a:endParaRPr lang="en-US" sz="1100" kern="1600" dirty="0">
                          <a:effectLst/>
                          <a:latin typeface="Times New Roman"/>
                          <a:ea typeface="Calibri"/>
                        </a:endParaRPr>
                      </a:p>
                    </p:txBody>
                  </p:sp>
                  <p:sp>
                    <p:nvSpPr>
                      <p:cNvPr id="74" name="Rectangle 73"/>
                      <p:cNvSpPr/>
                      <p:nvPr/>
                    </p:nvSpPr>
                    <p:spPr>
                      <a:xfrm>
                        <a:off x="206860" y="4050897"/>
                        <a:ext cx="2650494" cy="848538"/>
                      </a:xfrm>
                      <a:prstGeom prst="rect">
                        <a:avLst/>
                      </a:prstGeom>
                      <a:ln w="12700"/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marL="180340" indent="-180340">
                          <a:lnSpc>
                            <a:spcPct val="13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1100" kern="1600" dirty="0" err="1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Calibri"/>
                          </a:rPr>
                          <a:t>Cập</a:t>
                        </a:r>
                        <a:r>
                          <a:rPr lang="en-US" sz="1100" kern="16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Calibri"/>
                          </a:rPr>
                          <a:t> </a:t>
                        </a:r>
                        <a:r>
                          <a:rPr lang="en-US" sz="1100" kern="1600" dirty="0" err="1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Calibri"/>
                          </a:rPr>
                          <a:t>nhật</a:t>
                        </a:r>
                        <a:r>
                          <a:rPr lang="en-US" sz="1100" kern="16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Calibri"/>
                          </a:rPr>
                          <a:t> </a:t>
                        </a:r>
                        <a:r>
                          <a:rPr lang="en-US" sz="1100" kern="1600" dirty="0" err="1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Calibri"/>
                          </a:rPr>
                          <a:t>vào</a:t>
                        </a:r>
                        <a:r>
                          <a:rPr lang="en-US" sz="1100" kern="16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Calibri"/>
                          </a:rPr>
                          <a:t> </a:t>
                        </a:r>
                        <a:r>
                          <a:rPr lang="en-US" sz="1100" kern="1600" dirty="0" err="1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Calibri"/>
                          </a:rPr>
                          <a:t>cơ</a:t>
                        </a:r>
                        <a:r>
                          <a:rPr lang="en-US" sz="1100" kern="16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Calibri"/>
                          </a:rPr>
                          <a:t> </a:t>
                        </a:r>
                        <a:r>
                          <a:rPr lang="en-US" sz="1100" kern="1600" dirty="0" err="1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Calibri"/>
                          </a:rPr>
                          <a:t>sở</a:t>
                        </a:r>
                        <a:r>
                          <a:rPr lang="en-US" sz="1100" kern="16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Calibri"/>
                          </a:rPr>
                          <a:t> </a:t>
                        </a:r>
                        <a:r>
                          <a:rPr lang="en-US" sz="1100" kern="1600" dirty="0" err="1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Calibri"/>
                          </a:rPr>
                          <a:t>dữ</a:t>
                        </a:r>
                        <a:r>
                          <a:rPr lang="en-US" sz="1100" kern="1600" dirty="0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Calibri"/>
                          </a:rPr>
                          <a:t> </a:t>
                        </a:r>
                        <a:r>
                          <a:rPr lang="en-US" sz="1100" kern="1600" dirty="0" err="1">
                            <a:solidFill>
                              <a:srgbClr val="000000"/>
                            </a:solidFill>
                            <a:effectLst/>
                            <a:latin typeface="Times New Roman"/>
                            <a:ea typeface="Calibri"/>
                          </a:rPr>
                          <a:t>liệu</a:t>
                        </a:r>
                        <a:endParaRPr lang="en-US" sz="1100" kern="1600" dirty="0">
                          <a:effectLst/>
                          <a:latin typeface="Times New Roman"/>
                          <a:ea typeface="Calibri"/>
                        </a:endParaRPr>
                      </a:p>
                      <a:p>
                        <a:pPr marL="180340" indent="-180340">
                          <a:lnSpc>
                            <a:spcPct val="13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1100" kern="1600" dirty="0" err="1">
                            <a:effectLst/>
                            <a:latin typeface="Times New Roman"/>
                            <a:ea typeface="Calibri"/>
                          </a:rPr>
                          <a:t>Thông</a:t>
                        </a:r>
                        <a:r>
                          <a:rPr lang="en-US" sz="1100" kern="1600" dirty="0">
                            <a:effectLst/>
                            <a:latin typeface="Times New Roman"/>
                            <a:ea typeface="Calibri"/>
                          </a:rPr>
                          <a:t> </a:t>
                        </a:r>
                        <a:r>
                          <a:rPr lang="en-US" sz="1100" kern="1600" dirty="0" err="1">
                            <a:effectLst/>
                            <a:latin typeface="Times New Roman"/>
                            <a:ea typeface="Calibri"/>
                          </a:rPr>
                          <a:t>báo</a:t>
                        </a:r>
                        <a:r>
                          <a:rPr lang="en-US" sz="1100" kern="1600" dirty="0">
                            <a:effectLst/>
                            <a:latin typeface="Times New Roman"/>
                            <a:ea typeface="Calibri"/>
                          </a:rPr>
                          <a:t> </a:t>
                        </a:r>
                        <a:r>
                          <a:rPr lang="en-US" sz="1100" kern="1600" dirty="0" err="1">
                            <a:effectLst/>
                            <a:latin typeface="Times New Roman"/>
                            <a:ea typeface="Calibri"/>
                          </a:rPr>
                          <a:t>thành</a:t>
                        </a:r>
                        <a:r>
                          <a:rPr lang="en-US" sz="1100" kern="1600" dirty="0">
                            <a:effectLst/>
                            <a:latin typeface="Times New Roman"/>
                            <a:ea typeface="Calibri"/>
                          </a:rPr>
                          <a:t> </a:t>
                        </a:r>
                        <a:r>
                          <a:rPr lang="en-US" sz="1100" kern="1600" dirty="0" err="1">
                            <a:effectLst/>
                            <a:latin typeface="Times New Roman"/>
                            <a:ea typeface="Calibri"/>
                          </a:rPr>
                          <a:t>công</a:t>
                        </a:r>
                        <a:r>
                          <a:rPr lang="en-US" sz="1100" kern="1600" dirty="0">
                            <a:effectLst/>
                            <a:latin typeface="Times New Roman"/>
                            <a:ea typeface="Calibri"/>
                          </a:rPr>
                          <a:t> </a:t>
                        </a:r>
                      </a:p>
                    </p:txBody>
                  </p:sp>
                </p:grpSp>
                <p:cxnSp>
                  <p:nvCxnSpPr>
                    <p:cNvPr id="43" name="Straight Arrow Connector 42"/>
                    <p:cNvCxnSpPr/>
                    <p:nvPr/>
                  </p:nvCxnSpPr>
                  <p:spPr>
                    <a:xfrm>
                      <a:off x="1356398" y="3423458"/>
                      <a:ext cx="24203" cy="627421"/>
                    </a:xfrm>
                    <a:prstGeom prst="straightConnector1">
                      <a:avLst/>
                    </a:prstGeom>
                    <a:ln>
                      <a:tailEnd type="arrow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4" name="Oval 43"/>
                    <p:cNvSpPr/>
                    <p:nvPr/>
                  </p:nvSpPr>
                  <p:spPr>
                    <a:xfrm>
                      <a:off x="560622" y="5339341"/>
                      <a:ext cx="1699550" cy="699498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13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kern="1600">
                          <a:effectLst/>
                          <a:latin typeface="Times New Roman"/>
                          <a:ea typeface="Calibri"/>
                        </a:rPr>
                        <a:t>Kết thúc</a:t>
                      </a:r>
                    </a:p>
                  </p:txBody>
                </p:sp>
              </p:grpSp>
              <p:cxnSp>
                <p:nvCxnSpPr>
                  <p:cNvPr id="39" name="Straight Arrow Connector 38"/>
                  <p:cNvCxnSpPr/>
                  <p:nvPr/>
                </p:nvCxnSpPr>
                <p:spPr>
                  <a:xfrm>
                    <a:off x="2213707" y="2893643"/>
                    <a:ext cx="893624" cy="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Straight Arrow Connector 39"/>
                  <p:cNvCxnSpPr/>
                  <p:nvPr/>
                </p:nvCxnSpPr>
                <p:spPr>
                  <a:xfrm flipH="1">
                    <a:off x="1323317" y="608201"/>
                    <a:ext cx="2706961" cy="36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6" name="Straight Arrow Connector 35"/>
                <p:cNvCxnSpPr/>
                <p:nvPr/>
              </p:nvCxnSpPr>
              <p:spPr>
                <a:xfrm>
                  <a:off x="1394952" y="4926122"/>
                  <a:ext cx="0" cy="412749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4" name="Straight Connector 33"/>
              <p:cNvCxnSpPr/>
              <p:nvPr/>
            </p:nvCxnSpPr>
            <p:spPr>
              <a:xfrm>
                <a:off x="4012223" y="619998"/>
                <a:ext cx="18524" cy="201690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1" name="Straight Arrow Connector 30"/>
            <p:cNvCxnSpPr>
              <a:stCxn id="73" idx="3"/>
              <a:endCxn id="56" idx="0"/>
            </p:cNvCxnSpPr>
            <p:nvPr/>
          </p:nvCxnSpPr>
          <p:spPr>
            <a:xfrm flipH="1">
              <a:off x="1251745" y="1552355"/>
              <a:ext cx="8885" cy="56173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>
              <a:off x="1212698" y="154448"/>
              <a:ext cx="0" cy="55753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457200" y="762000"/>
            <a:ext cx="9144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II. PHÂN TÍCH THIẾT KẾ HỆ THỐNG</a:t>
            </a:r>
            <a:endParaRPr lang="en-US" sz="3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321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785926"/>
            <a:ext cx="7391400" cy="4572032"/>
          </a:xfrm>
        </p:spPr>
        <p:txBody>
          <a:bodyPr/>
          <a:lstStyle/>
          <a:p>
            <a:pPr algn="l"/>
            <a:r>
              <a:rPr lang="vi-VN" sz="1200" b="0" i="1" dirty="0" smtClean="0">
                <a:solidFill>
                  <a:schemeClr val="tx1"/>
                </a:solidFill>
              </a:rPr>
              <a:t>&lt;link rel="stylesheet" href="css/them_sanpham.css"&gt;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&lt;?php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		//include('../include/connect.php');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		$idsp=$_GET['idsp'];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$sql="select * from sanpham where idsp=$idsp";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$rows=mysql_query($sql);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$row=mysql_fetch_array($rows);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?&gt;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&lt;form action="update_sanpham.php?idsp=&lt;?php echo $idsp;?&gt;" method="post" name="frm" onsubmit="" enctype="multipart/form-data"&gt;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	&lt;table&gt;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			&lt;tr class="tieude_themsp"&gt;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				&lt;td colspan=2&gt;Sửa Sản Phẩm &lt;/td&gt;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			&lt;/tr&gt;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		&lt;tr&gt;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	&lt;td&gt;Tên SP&lt;/td&gt;&lt;td&gt;&lt;input type="text" name="tensp" value="&lt;?php echo $row['tensp'] ?&gt;"/&gt;&lt;/td&gt;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&lt;/tr&gt;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&lt;tr&gt;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	&lt;td&gt;Hình ảnh&lt;/td&gt;&lt;td class="img_hienthi_sp"&gt;&lt;img src="../img/uploads/&lt;?=$row['hinhanh']?&gt;" width="80" height="120"/&gt;&lt;br /&gt;&lt;br /&gt;&lt;input type="file" name="hinhanh" /&gt;&lt;/td&gt;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&lt;/tr&gt;</a:t>
            </a:r>
            <a:endParaRPr lang="vi-VN" sz="1200" b="0" i="1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28662" y="1071546"/>
          <a:ext cx="3214710" cy="33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4710"/>
              </a:tblGrid>
              <a:tr h="285752">
                <a:tc>
                  <a:txBody>
                    <a:bodyPr/>
                    <a:lstStyle/>
                    <a:p>
                      <a:r>
                        <a:rPr lang="vi-VN" sz="1600" dirty="0" smtClean="0">
                          <a:solidFill>
                            <a:schemeClr val="bg1"/>
                          </a:solidFill>
                        </a:rPr>
                        <a:t>Code : quản</a:t>
                      </a:r>
                      <a:r>
                        <a:rPr lang="vi-VN" sz="1600" baseline="0" dirty="0" smtClean="0">
                          <a:solidFill>
                            <a:schemeClr val="bg1"/>
                          </a:solidFill>
                        </a:rPr>
                        <a:t> lý sản phẩm</a:t>
                      </a:r>
                      <a:endParaRPr lang="vi-VN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714356"/>
            <a:ext cx="67056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00" b="1" dirty="0">
                <a:solidFill>
                  <a:srgbClr val="FF0000"/>
                </a:solidFill>
                <a:latin typeface="+mj-lt"/>
                <a:cs typeface="+mn-cs"/>
              </a:rPr>
              <a:t>NỘI </a:t>
            </a:r>
            <a:r>
              <a:rPr lang="en-US" sz="3500" b="1" dirty="0" smtClean="0">
                <a:solidFill>
                  <a:srgbClr val="FF0000"/>
                </a:solidFill>
                <a:latin typeface="+mj-lt"/>
                <a:cs typeface="+mn-cs"/>
              </a:rPr>
              <a:t>DUNG TRÌNH BÀY</a:t>
            </a:r>
            <a:endParaRPr lang="en-US" sz="3500" b="1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sp>
        <p:nvSpPr>
          <p:cNvPr id="6147" name="Line 11"/>
          <p:cNvSpPr>
            <a:spLocks noChangeShapeType="1"/>
          </p:cNvSpPr>
          <p:nvPr/>
        </p:nvSpPr>
        <p:spPr bwMode="auto">
          <a:xfrm>
            <a:off x="2743200" y="2633662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8" name="Text Box 12"/>
          <p:cNvSpPr txBox="1">
            <a:spLocks noChangeArrowheads="1"/>
          </p:cNvSpPr>
          <p:nvPr/>
        </p:nvSpPr>
        <p:spPr bwMode="auto">
          <a:xfrm>
            <a:off x="3276600" y="2100262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sz="2400" dirty="0" err="1" smtClean="0"/>
              <a:t>Đặt</a:t>
            </a:r>
            <a:r>
              <a:rPr lang="en-US" sz="2400" dirty="0" smtClean="0"/>
              <a:t> </a:t>
            </a:r>
            <a:r>
              <a:rPr lang="en-US" sz="2400" dirty="0" err="1" smtClean="0"/>
              <a:t>vấn</a:t>
            </a:r>
            <a:r>
              <a:rPr lang="en-US" sz="2400" dirty="0" smtClean="0"/>
              <a:t> </a:t>
            </a:r>
            <a:r>
              <a:rPr lang="en-US" sz="2400" dirty="0" err="1" smtClean="0"/>
              <a:t>đề</a:t>
            </a:r>
            <a:endParaRPr lang="en-US" sz="2400" dirty="0"/>
          </a:p>
        </p:txBody>
      </p:sp>
      <p:sp>
        <p:nvSpPr>
          <p:cNvPr id="6149" name="Line 14"/>
          <p:cNvSpPr>
            <a:spLocks noChangeShapeType="1"/>
          </p:cNvSpPr>
          <p:nvPr/>
        </p:nvSpPr>
        <p:spPr bwMode="auto">
          <a:xfrm>
            <a:off x="2743200" y="3548062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50" name="Text Box 15"/>
          <p:cNvSpPr txBox="1">
            <a:spLocks noChangeArrowheads="1"/>
          </p:cNvSpPr>
          <p:nvPr/>
        </p:nvSpPr>
        <p:spPr bwMode="auto">
          <a:xfrm>
            <a:off x="2971800" y="3014662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sz="2400" dirty="0" err="1"/>
              <a:t>Phân</a:t>
            </a:r>
            <a:r>
              <a:rPr lang="en-US" sz="2400" dirty="0"/>
              <a:t> </a:t>
            </a:r>
            <a:r>
              <a:rPr lang="en-US" sz="2400" dirty="0" err="1"/>
              <a:t>tích</a:t>
            </a:r>
            <a:r>
              <a:rPr lang="en-US" sz="2400" dirty="0"/>
              <a:t> </a:t>
            </a:r>
            <a:r>
              <a:rPr lang="en-US" sz="2400" dirty="0" err="1"/>
              <a:t>thiết</a:t>
            </a:r>
            <a:r>
              <a:rPr lang="en-US" sz="2400" dirty="0"/>
              <a:t> </a:t>
            </a:r>
            <a:r>
              <a:rPr lang="en-US" sz="2400" dirty="0" err="1"/>
              <a:t>kế</a:t>
            </a:r>
            <a:r>
              <a:rPr lang="en-US" sz="2400" dirty="0"/>
              <a:t> </a:t>
            </a:r>
            <a:r>
              <a:rPr lang="en-US" sz="2400" dirty="0" err="1"/>
              <a:t>hệ</a:t>
            </a:r>
            <a:r>
              <a:rPr lang="en-US" sz="2400" dirty="0"/>
              <a:t> </a:t>
            </a:r>
            <a:r>
              <a:rPr lang="en-US" sz="2400" dirty="0" err="1"/>
              <a:t>thống</a:t>
            </a:r>
            <a:endParaRPr lang="en-US" sz="2400" dirty="0"/>
          </a:p>
        </p:txBody>
      </p:sp>
      <p:sp>
        <p:nvSpPr>
          <p:cNvPr id="6151" name="Line 28"/>
          <p:cNvSpPr>
            <a:spLocks noChangeShapeType="1"/>
          </p:cNvSpPr>
          <p:nvPr/>
        </p:nvSpPr>
        <p:spPr bwMode="auto">
          <a:xfrm>
            <a:off x="2743200" y="5354637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52" name="Text Box 29"/>
          <p:cNvSpPr txBox="1">
            <a:spLocks noChangeArrowheads="1"/>
          </p:cNvSpPr>
          <p:nvPr/>
        </p:nvSpPr>
        <p:spPr bwMode="auto">
          <a:xfrm>
            <a:off x="3276600" y="4821237"/>
            <a:ext cx="411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sz="2400" dirty="0" err="1" smtClean="0"/>
              <a:t>Kết</a:t>
            </a:r>
            <a:r>
              <a:rPr lang="en-US" sz="2400" dirty="0" smtClean="0"/>
              <a:t> </a:t>
            </a:r>
            <a:r>
              <a:rPr lang="en-US" sz="2400" dirty="0" err="1" smtClean="0"/>
              <a:t>luận</a:t>
            </a:r>
            <a:endParaRPr lang="en-US" sz="2400" dirty="0"/>
          </a:p>
        </p:txBody>
      </p:sp>
      <p:grpSp>
        <p:nvGrpSpPr>
          <p:cNvPr id="6153" name="Group 31"/>
          <p:cNvGrpSpPr>
            <a:grpSpLocks/>
          </p:cNvGrpSpPr>
          <p:nvPr/>
        </p:nvGrpSpPr>
        <p:grpSpPr bwMode="auto">
          <a:xfrm>
            <a:off x="1836941" y="2024062"/>
            <a:ext cx="1058658" cy="665163"/>
            <a:chOff x="1828800" y="2024063"/>
            <a:chExt cx="762000" cy="665162"/>
          </a:xfrm>
        </p:grpSpPr>
        <p:grpSp>
          <p:nvGrpSpPr>
            <p:cNvPr id="6166" name="Group 3"/>
            <p:cNvGrpSpPr>
              <a:grpSpLocks/>
            </p:cNvGrpSpPr>
            <p:nvPr/>
          </p:nvGrpSpPr>
          <p:grpSpPr bwMode="auto">
            <a:xfrm>
              <a:off x="1828800" y="2024063"/>
              <a:ext cx="762000" cy="665162"/>
              <a:chOff x="1110" y="2656"/>
              <a:chExt cx="1549" cy="1351"/>
            </a:xfrm>
          </p:grpSpPr>
          <p:sp>
            <p:nvSpPr>
              <p:cNvPr id="616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sz="200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616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sz="200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6" name="AutoShape 6"/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100000">
                    <a:schemeClr val="fol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6167" name="Text Box 13"/>
            <p:cNvSpPr txBox="1">
              <a:spLocks noChangeArrowheads="1"/>
            </p:cNvSpPr>
            <p:nvPr/>
          </p:nvSpPr>
          <p:spPr bwMode="gray">
            <a:xfrm>
              <a:off x="2086004" y="2122488"/>
              <a:ext cx="233301" cy="4001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US" sz="20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I</a:t>
              </a:r>
              <a:endParaRPr lang="en-US" sz="20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6154" name="Group 32"/>
          <p:cNvGrpSpPr>
            <a:grpSpLocks/>
          </p:cNvGrpSpPr>
          <p:nvPr/>
        </p:nvGrpSpPr>
        <p:grpSpPr bwMode="auto">
          <a:xfrm>
            <a:off x="1845826" y="2938462"/>
            <a:ext cx="1049774" cy="665163"/>
            <a:chOff x="1828800" y="2938463"/>
            <a:chExt cx="762000" cy="665162"/>
          </a:xfrm>
        </p:grpSpPr>
        <p:grpSp>
          <p:nvGrpSpPr>
            <p:cNvPr id="6161" name="Group 7"/>
            <p:cNvGrpSpPr>
              <a:grpSpLocks/>
            </p:cNvGrpSpPr>
            <p:nvPr/>
          </p:nvGrpSpPr>
          <p:grpSpPr bwMode="auto">
            <a:xfrm>
              <a:off x="1828800" y="2938463"/>
              <a:ext cx="762000" cy="665162"/>
              <a:chOff x="3174" y="2656"/>
              <a:chExt cx="1549" cy="1351"/>
            </a:xfrm>
          </p:grpSpPr>
          <p:sp>
            <p:nvSpPr>
              <p:cNvPr id="6163" name="AutoShape 8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sz="200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6164" name="AutoShape 9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sz="200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2" name="AutoShape 10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6162" name="Text Box 16"/>
            <p:cNvSpPr txBox="1">
              <a:spLocks noChangeArrowheads="1"/>
            </p:cNvSpPr>
            <p:nvPr/>
          </p:nvSpPr>
          <p:spPr bwMode="gray">
            <a:xfrm>
              <a:off x="2034406" y="3036888"/>
              <a:ext cx="336506" cy="4001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US" sz="20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II</a:t>
              </a:r>
              <a:endParaRPr lang="en-US" sz="20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6155" name="Group 34"/>
          <p:cNvGrpSpPr>
            <a:grpSpLocks/>
          </p:cNvGrpSpPr>
          <p:nvPr/>
        </p:nvGrpSpPr>
        <p:grpSpPr bwMode="auto">
          <a:xfrm>
            <a:off x="1845826" y="4745037"/>
            <a:ext cx="1049774" cy="665163"/>
            <a:chOff x="1828800" y="4745038"/>
            <a:chExt cx="762000" cy="665162"/>
          </a:xfrm>
        </p:grpSpPr>
        <p:grpSp>
          <p:nvGrpSpPr>
            <p:cNvPr id="6156" name="Group 21"/>
            <p:cNvGrpSpPr>
              <a:grpSpLocks/>
            </p:cNvGrpSpPr>
            <p:nvPr/>
          </p:nvGrpSpPr>
          <p:grpSpPr bwMode="auto">
            <a:xfrm>
              <a:off x="1828800" y="4745038"/>
              <a:ext cx="762000" cy="665162"/>
              <a:chOff x="3174" y="2656"/>
              <a:chExt cx="1549" cy="1351"/>
            </a:xfrm>
          </p:grpSpPr>
          <p:sp>
            <p:nvSpPr>
              <p:cNvPr id="6158" name="AutoShape 22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sz="200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6159" name="AutoShape 23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sz="200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6" name="AutoShape 24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6157" name="Text Box 30"/>
            <p:cNvSpPr txBox="1">
              <a:spLocks noChangeArrowheads="1"/>
            </p:cNvSpPr>
            <p:nvPr/>
          </p:nvSpPr>
          <p:spPr bwMode="gray">
            <a:xfrm>
              <a:off x="2014043" y="4843463"/>
              <a:ext cx="377231" cy="4001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US" sz="20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IV</a:t>
              </a:r>
              <a:endParaRPr lang="en-US" sz="20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35" name="Line 11"/>
          <p:cNvSpPr>
            <a:spLocks noChangeShapeType="1"/>
          </p:cNvSpPr>
          <p:nvPr/>
        </p:nvSpPr>
        <p:spPr bwMode="auto">
          <a:xfrm>
            <a:off x="2743200" y="4430874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Text Box 12"/>
          <p:cNvSpPr txBox="1">
            <a:spLocks noChangeArrowheads="1"/>
          </p:cNvSpPr>
          <p:nvPr/>
        </p:nvSpPr>
        <p:spPr bwMode="auto">
          <a:xfrm>
            <a:off x="3276600" y="3897474"/>
            <a:ext cx="501017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sz="2400" dirty="0" err="1" smtClean="0"/>
              <a:t>Xây</a:t>
            </a:r>
            <a:r>
              <a:rPr lang="en-US" sz="2400" dirty="0" smtClean="0"/>
              <a:t> </a:t>
            </a:r>
            <a:r>
              <a:rPr lang="en-US" sz="2400" dirty="0" err="1" smtClean="0"/>
              <a:t>dựng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thiết</a:t>
            </a:r>
            <a:r>
              <a:rPr lang="en-US" sz="2400" dirty="0" smtClean="0"/>
              <a:t> </a:t>
            </a:r>
            <a:r>
              <a:rPr lang="en-US" sz="2400" dirty="0" err="1" smtClean="0"/>
              <a:t>kế</a:t>
            </a:r>
            <a:r>
              <a:rPr lang="en-US" sz="2400" dirty="0" smtClean="0"/>
              <a:t> </a:t>
            </a:r>
            <a:r>
              <a:rPr lang="en-US" sz="2400" dirty="0" err="1" smtClean="0"/>
              <a:t>chương</a:t>
            </a:r>
            <a:r>
              <a:rPr lang="en-US" sz="2400" dirty="0" smtClean="0"/>
              <a:t> </a:t>
            </a:r>
            <a:r>
              <a:rPr lang="en-US" sz="2400" dirty="0" err="1" smtClean="0"/>
              <a:t>trình</a:t>
            </a:r>
            <a:endParaRPr lang="en-US" sz="2400" dirty="0"/>
          </a:p>
        </p:txBody>
      </p:sp>
      <p:grpSp>
        <p:nvGrpSpPr>
          <p:cNvPr id="37" name="Group 31"/>
          <p:cNvGrpSpPr>
            <a:grpSpLocks/>
          </p:cNvGrpSpPr>
          <p:nvPr/>
        </p:nvGrpSpPr>
        <p:grpSpPr bwMode="auto">
          <a:xfrm>
            <a:off x="1836941" y="3821274"/>
            <a:ext cx="1058658" cy="665163"/>
            <a:chOff x="1828800" y="2024063"/>
            <a:chExt cx="762000" cy="665162"/>
          </a:xfrm>
        </p:grpSpPr>
        <p:grpSp>
          <p:nvGrpSpPr>
            <p:cNvPr id="38" name="Group 3"/>
            <p:cNvGrpSpPr>
              <a:grpSpLocks/>
            </p:cNvGrpSpPr>
            <p:nvPr/>
          </p:nvGrpSpPr>
          <p:grpSpPr bwMode="auto">
            <a:xfrm>
              <a:off x="1828800" y="2024063"/>
              <a:ext cx="762000" cy="665162"/>
              <a:chOff x="1110" y="2656"/>
              <a:chExt cx="1549" cy="1351"/>
            </a:xfrm>
          </p:grpSpPr>
          <p:sp>
            <p:nvSpPr>
              <p:cNvPr id="40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sz="200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41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sz="200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42" name="AutoShape 6"/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100000">
                    <a:schemeClr val="fol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39" name="Text Box 13"/>
            <p:cNvSpPr txBox="1">
              <a:spLocks noChangeArrowheads="1"/>
            </p:cNvSpPr>
            <p:nvPr/>
          </p:nvSpPr>
          <p:spPr bwMode="gray">
            <a:xfrm>
              <a:off x="1985624" y="2122488"/>
              <a:ext cx="434063" cy="4001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US" sz="20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III</a:t>
              </a:r>
              <a:endParaRPr lang="en-US" sz="20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1452686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00174"/>
            <a:ext cx="7391400" cy="5143536"/>
          </a:xfrm>
        </p:spPr>
        <p:txBody>
          <a:bodyPr/>
          <a:lstStyle/>
          <a:p>
            <a:pPr algn="l"/>
            <a:r>
              <a:rPr lang="vi-VN" sz="1200" b="0" i="1" dirty="0" smtClean="0">
                <a:solidFill>
                  <a:schemeClr val="tx1"/>
                </a:solidFill>
              </a:rPr>
              <a:t>&lt;tr&gt;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	&lt;td&gt;Màu&lt;/td&gt;&lt;td&gt;&lt;input type="text" name="mau" value="&lt;?php echo $row['mau'] ?&gt;"/&gt;&lt;/td&gt;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&lt;/tr&gt;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&lt;tr&gt;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	&lt;td&gt;Chi tiết&lt;/td&gt;&lt;td&gt;&lt;textarea name="chitiet" id="chitiet"&gt;&lt;?php echo $row['chitiet'] ?&gt;&lt;/textarea&gt;&lt;/td&gt;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&lt;/tr&gt;  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			&lt;tr&gt;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	&lt;td&gt;Số lượng&lt;/td&gt;&lt;td&gt;&lt;input type="text" name="soluong" size="5" value="&lt;?php echo $row['soluong'] ?&gt;"/&gt;&lt;/td&gt;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&lt;/tr&gt;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			&lt;tr&gt;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	&lt;td&gt;Đã bán&lt;/td&gt;&lt;td&gt;&lt;input type="text" name="daban" size="5" value="&lt;?php echo $row['daban'] ?&gt;"/&gt;&lt;/td&gt;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&lt;/tr&gt;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&lt;tr&gt;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	&lt;td&gt;Giá&lt;/td&gt;&lt;td&gt;&lt;input type="text" name="gia" value="&lt;?php echo $row['gia'] ?&gt;"/&gt;&lt;/td&gt;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&lt;/tr&gt;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			&lt;tr&gt;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	&lt;td&gt;Giảm giá&lt;/td&gt;&lt;td&gt;&lt;input type="text" name="khuyenmai1" size="1" value="&lt;?php echo $row['khuyenmai1'] ?&gt;" /&gt; &amp;nbsp %&lt;/td&gt;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&lt;/tr&gt;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			&lt;tr&gt;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	&lt;td&gt;Tặng thêm &lt;/td&gt;&lt;td&gt;&lt;textarea name="khuyenmai2"&gt;&lt;?php echo $row['khuyenmai2'] ?&gt;&lt;/textarea&gt;&lt;/td&gt;</a:t>
            </a:r>
            <a:br>
              <a:rPr lang="vi-VN" sz="1200" b="0" i="1" dirty="0" smtClean="0">
                <a:solidFill>
                  <a:schemeClr val="tx1"/>
                </a:solidFill>
              </a:rPr>
            </a:br>
            <a:r>
              <a:rPr lang="vi-VN" sz="1200" b="0" i="1" dirty="0" smtClean="0">
                <a:solidFill>
                  <a:schemeClr val="tx1"/>
                </a:solidFill>
              </a:rPr>
              <a:t>            &lt;/tr&gt;</a:t>
            </a:r>
            <a:endParaRPr lang="vi-VN" sz="1200" b="0" i="1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28662" y="1071546"/>
          <a:ext cx="3214710" cy="33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4710"/>
              </a:tblGrid>
              <a:tr h="285752">
                <a:tc>
                  <a:txBody>
                    <a:bodyPr/>
                    <a:lstStyle/>
                    <a:p>
                      <a:r>
                        <a:rPr lang="vi-VN" sz="1600" dirty="0" smtClean="0">
                          <a:solidFill>
                            <a:schemeClr val="bg1"/>
                          </a:solidFill>
                        </a:rPr>
                        <a:t>Code : quản</a:t>
                      </a:r>
                      <a:r>
                        <a:rPr lang="vi-VN" sz="1600" baseline="0" dirty="0" smtClean="0">
                          <a:solidFill>
                            <a:schemeClr val="bg1"/>
                          </a:solidFill>
                        </a:rPr>
                        <a:t> lý sản phẩm</a:t>
                      </a:r>
                      <a:endParaRPr lang="vi-VN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24" y="1714488"/>
            <a:ext cx="7391400" cy="4857784"/>
          </a:xfrm>
        </p:spPr>
        <p:txBody>
          <a:bodyPr/>
          <a:lstStyle/>
          <a:p>
            <a:pPr algn="l"/>
            <a:r>
              <a:rPr lang="vi-VN" sz="1050" b="0" i="1" dirty="0" smtClean="0">
                <a:solidFill>
                  <a:schemeClr val="tx1"/>
                </a:solidFill>
              </a:rPr>
              <a:t>&lt;tr&gt;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            	&lt;td&gt;Mã DM&lt;/td&gt;&lt;td&gt; 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					&lt;select name="danhmuc"&gt;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					&lt;?php 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						$sql1="select * from danhmuc";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						$rows1=mysql_query($sql1);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						while($row1=mysql_fetch_array($rows1))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					{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					?&gt;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					&lt;option value="&lt;?php echo $row1['madm']?&gt;" &lt;?php if($row['madm']==$row1['madm']) echo 'selected="selected"';?&gt;&gt;&lt;?php echo $row1['tendm']?&gt;&lt;/option&gt;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					&lt;?php }?&gt;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					&lt;/select&gt;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				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				&lt;/td&gt;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            &lt;/tr&gt;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            &lt;tr&gt;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                &lt;td colspan=2 class="input"&gt; &lt;input type="submit" name="update" value="Update" /&gt;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                &lt;input type="reset" name="" value="Hủy" /&gt;&lt;/td&gt;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            &lt;/tr&gt;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        &lt;/table&gt; 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/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&lt;/form&gt;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&lt;script type="text/javascript" language="javascript"&gt;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 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  CKEDITOR.replace( 'chitiet', {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	uiColor: '#d1d1d1'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});</a:t>
            </a:r>
            <a:br>
              <a:rPr lang="vi-VN" sz="1050" b="0" i="1" dirty="0" smtClean="0">
                <a:solidFill>
                  <a:schemeClr val="tx1"/>
                </a:solidFill>
              </a:rPr>
            </a:br>
            <a:r>
              <a:rPr lang="vi-VN" sz="1050" b="0" i="1" dirty="0" smtClean="0">
                <a:solidFill>
                  <a:schemeClr val="tx1"/>
                </a:solidFill>
              </a:rPr>
              <a:t>&lt;/script&gt;</a:t>
            </a:r>
            <a:endParaRPr lang="vi-VN" sz="1050" b="0" i="1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28662" y="1071546"/>
          <a:ext cx="3214710" cy="33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4710"/>
              </a:tblGrid>
              <a:tr h="285752">
                <a:tc>
                  <a:txBody>
                    <a:bodyPr/>
                    <a:lstStyle/>
                    <a:p>
                      <a:r>
                        <a:rPr lang="vi-VN" sz="1600" dirty="0" smtClean="0">
                          <a:solidFill>
                            <a:schemeClr val="bg1"/>
                          </a:solidFill>
                        </a:rPr>
                        <a:t>Code : quản</a:t>
                      </a:r>
                      <a:r>
                        <a:rPr lang="vi-VN" sz="1600" baseline="0" dirty="0" smtClean="0">
                          <a:solidFill>
                            <a:schemeClr val="bg1"/>
                          </a:solidFill>
                        </a:rPr>
                        <a:t> lý sản phẩm</a:t>
                      </a:r>
                      <a:endParaRPr lang="vi-VN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0" y="1879177"/>
            <a:ext cx="5486400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buNone/>
            </a:pPr>
            <a:r>
              <a:rPr lang="en-US" sz="1500" b="1" dirty="0" smtClean="0"/>
              <a:t> </a:t>
            </a:r>
            <a:r>
              <a:rPr lang="en-US" sz="1500" b="1" dirty="0" err="1" smtClean="0"/>
              <a:t>Lưu</a:t>
            </a:r>
            <a:r>
              <a:rPr lang="en-US" sz="1500" b="1" dirty="0" smtClean="0"/>
              <a:t> </a:t>
            </a:r>
            <a:r>
              <a:rPr lang="en-US" sz="1500" b="1" dirty="0" err="1"/>
              <a:t>đồ</a:t>
            </a:r>
            <a:r>
              <a:rPr lang="en-US" sz="1500" b="1" dirty="0"/>
              <a:t> </a:t>
            </a:r>
            <a:r>
              <a:rPr lang="en-US" sz="1500" b="1" dirty="0" err="1"/>
              <a:t>thuật</a:t>
            </a:r>
            <a:r>
              <a:rPr lang="en-US" sz="1500" b="1" dirty="0"/>
              <a:t> </a:t>
            </a:r>
            <a:r>
              <a:rPr lang="en-US" sz="1500" b="1" dirty="0" err="1"/>
              <a:t>toán</a:t>
            </a:r>
            <a:r>
              <a:rPr lang="en-US" sz="1500" b="1" dirty="0"/>
              <a:t> </a:t>
            </a:r>
            <a:r>
              <a:rPr lang="en-US" sz="1500" b="1" dirty="0" err="1"/>
              <a:t>đặc</a:t>
            </a:r>
            <a:r>
              <a:rPr lang="en-US" sz="1500" b="1" dirty="0"/>
              <a:t> </a:t>
            </a:r>
            <a:r>
              <a:rPr lang="en-US" sz="1500" b="1" dirty="0" err="1"/>
              <a:t>tả</a:t>
            </a:r>
            <a:r>
              <a:rPr lang="en-US" sz="1500" b="1" dirty="0"/>
              <a:t> </a:t>
            </a:r>
            <a:r>
              <a:rPr lang="en-US" sz="1500" b="1" dirty="0" err="1"/>
              <a:t>chức</a:t>
            </a:r>
            <a:r>
              <a:rPr lang="en-US" sz="1500" b="1" dirty="0"/>
              <a:t> </a:t>
            </a:r>
            <a:r>
              <a:rPr lang="en-US" sz="1500" b="1" dirty="0" err="1"/>
              <a:t>năng</a:t>
            </a:r>
            <a:r>
              <a:rPr lang="en-US" sz="1500" b="1" dirty="0"/>
              <a:t> </a:t>
            </a:r>
            <a:r>
              <a:rPr lang="en-US" sz="1500" b="1" dirty="0" err="1"/>
              <a:t>đặt</a:t>
            </a:r>
            <a:r>
              <a:rPr lang="en-US" sz="1500" b="1" dirty="0"/>
              <a:t> </a:t>
            </a:r>
            <a:r>
              <a:rPr lang="en-US" sz="1500" b="1" dirty="0" err="1"/>
              <a:t>hàng</a:t>
            </a:r>
            <a:endParaRPr lang="en-US" sz="1500" dirty="0"/>
          </a:p>
        </p:txBody>
      </p:sp>
      <p:grpSp>
        <p:nvGrpSpPr>
          <p:cNvPr id="25" name="Group 24"/>
          <p:cNvGrpSpPr/>
          <p:nvPr/>
        </p:nvGrpSpPr>
        <p:grpSpPr>
          <a:xfrm>
            <a:off x="4114800" y="1879177"/>
            <a:ext cx="3422015" cy="4885188"/>
            <a:chOff x="-482313" y="-1"/>
            <a:chExt cx="4836509" cy="6994343"/>
          </a:xfrm>
        </p:grpSpPr>
        <p:cxnSp>
          <p:nvCxnSpPr>
            <p:cNvPr id="26" name="Straight Connector 25"/>
            <p:cNvCxnSpPr/>
            <p:nvPr/>
          </p:nvCxnSpPr>
          <p:spPr>
            <a:xfrm flipH="1" flipV="1">
              <a:off x="3613642" y="1835579"/>
              <a:ext cx="1" cy="156472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7" name="Group 26"/>
            <p:cNvGrpSpPr/>
            <p:nvPr/>
          </p:nvGrpSpPr>
          <p:grpSpPr>
            <a:xfrm>
              <a:off x="-482313" y="-1"/>
              <a:ext cx="4836509" cy="6994343"/>
              <a:chOff x="-482313" y="0"/>
              <a:chExt cx="4836509" cy="7064464"/>
            </a:xfrm>
          </p:grpSpPr>
          <p:sp>
            <p:nvSpPr>
              <p:cNvPr id="28" name="Rectangle 27"/>
              <p:cNvSpPr/>
              <p:nvPr/>
            </p:nvSpPr>
            <p:spPr>
              <a:xfrm>
                <a:off x="-482313" y="4889346"/>
                <a:ext cx="3015529" cy="1007059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80340" indent="-180340">
                  <a:lnSpc>
                    <a:spcPct val="13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Thông</a:t>
                </a:r>
                <a:r>
                  <a:rPr lang="en-US" sz="12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2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báo</a:t>
                </a:r>
                <a:r>
                  <a:rPr lang="en-US" sz="12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2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thành</a:t>
                </a:r>
                <a:r>
                  <a:rPr lang="en-US" sz="12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2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công</a:t>
                </a:r>
                <a:endParaRPr lang="en-US" sz="1200" kern="1600" dirty="0">
                  <a:effectLst/>
                  <a:latin typeface="Times New Roman"/>
                  <a:ea typeface="Calibri"/>
                </a:endParaRPr>
              </a:p>
              <a:p>
                <a:pPr marL="180340" indent="-180340">
                  <a:lnSpc>
                    <a:spcPct val="13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Điền</a:t>
                </a:r>
                <a:r>
                  <a:rPr lang="en-US" sz="12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2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thông</a:t>
                </a:r>
                <a:r>
                  <a:rPr lang="en-US" sz="12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tin </a:t>
                </a:r>
                <a:r>
                  <a:rPr lang="en-US" sz="12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khách</a:t>
                </a:r>
                <a:r>
                  <a:rPr lang="en-US" sz="12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2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hàng</a:t>
                </a:r>
                <a:endParaRPr lang="en-US" sz="1200" kern="1600" dirty="0">
                  <a:effectLst/>
                  <a:latin typeface="Times New Roman"/>
                  <a:ea typeface="Calibri"/>
                </a:endParaRPr>
              </a:p>
              <a:p>
                <a:pPr marL="180340" indent="-180340">
                  <a:lnSpc>
                    <a:spcPct val="13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Thêm</a:t>
                </a:r>
                <a:r>
                  <a:rPr lang="en-US" sz="12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2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vào</a:t>
                </a:r>
                <a:r>
                  <a:rPr lang="en-US" sz="12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2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đơn</a:t>
                </a:r>
                <a:r>
                  <a:rPr lang="en-US" sz="12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2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hàng</a:t>
                </a:r>
                <a:endParaRPr lang="en-US" sz="1200" kern="1600" dirty="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303367" y="6269808"/>
                <a:ext cx="1578269" cy="794656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1200" kern="1600">
                    <a:effectLst/>
                    <a:latin typeface="Times New Roman"/>
                    <a:ea typeface="Calibri"/>
                  </a:rPr>
                  <a:t>Kết thúc</a:t>
                </a:r>
              </a:p>
            </p:txBody>
          </p:sp>
          <p:cxnSp>
            <p:nvCxnSpPr>
              <p:cNvPr id="47" name="Straight Arrow Connector 46"/>
              <p:cNvCxnSpPr/>
              <p:nvPr/>
            </p:nvCxnSpPr>
            <p:spPr>
              <a:xfrm>
                <a:off x="1066779" y="5897356"/>
                <a:ext cx="9453" cy="37258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48" name="Group 47"/>
              <p:cNvGrpSpPr/>
              <p:nvPr/>
            </p:nvGrpSpPr>
            <p:grpSpPr>
              <a:xfrm>
                <a:off x="-159223" y="0"/>
                <a:ext cx="4513419" cy="4891704"/>
                <a:chOff x="-159223" y="0"/>
                <a:chExt cx="4513419" cy="4891704"/>
              </a:xfrm>
            </p:grpSpPr>
            <p:sp>
              <p:nvSpPr>
                <p:cNvPr id="49" name="Oval 48"/>
                <p:cNvSpPr/>
                <p:nvPr/>
              </p:nvSpPr>
              <p:spPr>
                <a:xfrm>
                  <a:off x="326571" y="0"/>
                  <a:ext cx="1600200" cy="664029"/>
                </a:xfrm>
                <a:prstGeom prst="ellips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35000"/>
                    </a:lnSpc>
                    <a:spcBef>
                      <a:spcPts val="300"/>
                    </a:spcBef>
                    <a:spcAft>
                      <a:spcPts val="300"/>
                    </a:spcAft>
                  </a:pPr>
                  <a:r>
                    <a:rPr lang="en-US" sz="1200" kern="1600" dirty="0" err="1">
                      <a:effectLst/>
                      <a:latin typeface="Times New Roman"/>
                      <a:ea typeface="Calibri"/>
                    </a:rPr>
                    <a:t>Bắt</a:t>
                  </a:r>
                  <a:r>
                    <a:rPr lang="en-US" sz="1200" kern="1600" dirty="0">
                      <a:effectLst/>
                      <a:latin typeface="Times New Roman"/>
                      <a:ea typeface="Calibri"/>
                    </a:rPr>
                    <a:t> </a:t>
                  </a:r>
                  <a:r>
                    <a:rPr lang="en-US" sz="1200" kern="1600" dirty="0" err="1">
                      <a:effectLst/>
                      <a:latin typeface="Times New Roman"/>
                      <a:ea typeface="Calibri"/>
                    </a:rPr>
                    <a:t>đầu</a:t>
                  </a:r>
                  <a:endParaRPr lang="en-US" sz="1200" kern="1600" dirty="0">
                    <a:effectLst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50" name="Parallelogram 49"/>
                <p:cNvSpPr/>
                <p:nvPr/>
              </p:nvSpPr>
              <p:spPr>
                <a:xfrm>
                  <a:off x="56173" y="1001506"/>
                  <a:ext cx="2033047" cy="672458"/>
                </a:xfrm>
                <a:prstGeom prst="parallelogram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0" rIns="9144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35000"/>
                    </a:lnSpc>
                    <a:spcBef>
                      <a:spcPts val="300"/>
                    </a:spcBef>
                    <a:spcAft>
                      <a:spcPts val="300"/>
                    </a:spcAft>
                  </a:pPr>
                  <a:r>
                    <a:rPr lang="en-US" sz="1200" kern="1600">
                      <a:solidFill>
                        <a:srgbClr val="000000"/>
                      </a:solidFill>
                      <a:effectLst/>
                      <a:latin typeface="Times New Roman"/>
                      <a:ea typeface="Calibri"/>
                    </a:rPr>
                    <a:t>Hiển thị trang sản phẩm</a:t>
                  </a:r>
                  <a:endParaRPr lang="en-US" sz="1200" kern="1600">
                    <a:effectLst/>
                    <a:latin typeface="Times New Roman"/>
                    <a:ea typeface="Calibri"/>
                  </a:endParaRPr>
                </a:p>
              </p:txBody>
            </p:sp>
            <p:sp>
              <p:nvSpPr>
                <p:cNvPr id="51" name="Rectangle 50"/>
                <p:cNvSpPr/>
                <p:nvPr/>
              </p:nvSpPr>
              <p:spPr>
                <a:xfrm>
                  <a:off x="-159223" y="2153020"/>
                  <a:ext cx="2467045" cy="528948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35000"/>
                    </a:lnSpc>
                    <a:spcBef>
                      <a:spcPts val="300"/>
                    </a:spcBef>
                    <a:spcAft>
                      <a:spcPts val="300"/>
                    </a:spcAft>
                  </a:pPr>
                  <a:r>
                    <a:rPr lang="en-US" sz="1200" kern="1600" dirty="0" err="1">
                      <a:solidFill>
                        <a:srgbClr val="000000"/>
                      </a:solidFill>
                      <a:effectLst/>
                      <a:latin typeface="Times New Roman"/>
                      <a:ea typeface="Calibri"/>
                    </a:rPr>
                    <a:t>Xem</a:t>
                  </a:r>
                  <a:r>
                    <a:rPr lang="en-US" sz="1200" kern="1600" dirty="0">
                      <a:solidFill>
                        <a:srgbClr val="000000"/>
                      </a:solidFill>
                      <a:effectLst/>
                      <a:latin typeface="Times New Roman"/>
                      <a:ea typeface="Calibri"/>
                    </a:rPr>
                    <a:t> </a:t>
                  </a:r>
                  <a:r>
                    <a:rPr lang="en-US" sz="1200" kern="1600" dirty="0" err="1">
                      <a:solidFill>
                        <a:srgbClr val="000000"/>
                      </a:solidFill>
                      <a:effectLst/>
                      <a:latin typeface="Times New Roman"/>
                      <a:ea typeface="Calibri"/>
                    </a:rPr>
                    <a:t>và</a:t>
                  </a:r>
                  <a:r>
                    <a:rPr lang="en-US" sz="1200" kern="1600" dirty="0">
                      <a:solidFill>
                        <a:srgbClr val="000000"/>
                      </a:solidFill>
                      <a:effectLst/>
                      <a:latin typeface="Times New Roman"/>
                      <a:ea typeface="Calibri"/>
                    </a:rPr>
                    <a:t> </a:t>
                  </a:r>
                  <a:r>
                    <a:rPr lang="en-US" sz="1200" kern="1600" dirty="0" err="1">
                      <a:solidFill>
                        <a:srgbClr val="000000"/>
                      </a:solidFill>
                      <a:effectLst/>
                      <a:latin typeface="Times New Roman"/>
                      <a:ea typeface="Calibri"/>
                    </a:rPr>
                    <a:t>chọn</a:t>
                  </a:r>
                  <a:r>
                    <a:rPr lang="en-US" sz="1200" kern="1600" dirty="0">
                      <a:solidFill>
                        <a:srgbClr val="000000"/>
                      </a:solidFill>
                      <a:effectLst/>
                      <a:latin typeface="Times New Roman"/>
                      <a:ea typeface="Calibri"/>
                    </a:rPr>
                    <a:t> </a:t>
                  </a:r>
                  <a:r>
                    <a:rPr lang="en-US" sz="1200" kern="1600" dirty="0" err="1">
                      <a:solidFill>
                        <a:srgbClr val="000000"/>
                      </a:solidFill>
                      <a:effectLst/>
                      <a:latin typeface="Times New Roman"/>
                      <a:ea typeface="Calibri"/>
                    </a:rPr>
                    <a:t>sản</a:t>
                  </a:r>
                  <a:r>
                    <a:rPr lang="en-US" sz="1200" kern="1600" dirty="0">
                      <a:solidFill>
                        <a:srgbClr val="000000"/>
                      </a:solidFill>
                      <a:effectLst/>
                      <a:latin typeface="Times New Roman"/>
                      <a:ea typeface="Calibri"/>
                    </a:rPr>
                    <a:t> </a:t>
                  </a:r>
                  <a:r>
                    <a:rPr lang="en-US" sz="1200" kern="1600" dirty="0" err="1">
                      <a:solidFill>
                        <a:srgbClr val="000000"/>
                      </a:solidFill>
                      <a:effectLst/>
                      <a:latin typeface="Times New Roman"/>
                      <a:ea typeface="Calibri"/>
                    </a:rPr>
                    <a:t>phẩm</a:t>
                  </a:r>
                  <a:endParaRPr lang="en-US" sz="1200" kern="1600" dirty="0">
                    <a:effectLst/>
                    <a:latin typeface="Times New Roman"/>
                    <a:ea typeface="Calibri"/>
                  </a:endParaRPr>
                </a:p>
              </p:txBody>
            </p:sp>
            <p:grpSp>
              <p:nvGrpSpPr>
                <p:cNvPr id="52" name="Group 51"/>
                <p:cNvGrpSpPr/>
                <p:nvPr/>
              </p:nvGrpSpPr>
              <p:grpSpPr>
                <a:xfrm>
                  <a:off x="-51525" y="3116817"/>
                  <a:ext cx="4405721" cy="1774887"/>
                  <a:chOff x="-51527" y="3116817"/>
                  <a:chExt cx="4405901" cy="1774887"/>
                </a:xfrm>
              </p:grpSpPr>
              <p:sp>
                <p:nvSpPr>
                  <p:cNvPr id="58" name="Rectangle 57"/>
                  <p:cNvSpPr/>
                  <p:nvPr/>
                </p:nvSpPr>
                <p:spPr>
                  <a:xfrm>
                    <a:off x="1154067" y="4346901"/>
                    <a:ext cx="935239" cy="446560"/>
                  </a:xfrm>
                  <a:prstGeom prst="rect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300"/>
                      </a:spcAft>
                    </a:pPr>
                    <a:r>
                      <a:rPr lang="en-US" sz="1200" kern="1600" dirty="0" err="1">
                        <a:effectLst/>
                        <a:latin typeface="Times New Roman"/>
                        <a:ea typeface="Calibri"/>
                      </a:rPr>
                      <a:t>Đúng</a:t>
                    </a:r>
                    <a:endParaRPr lang="en-US" sz="1200" kern="1600" dirty="0">
                      <a:effectLst/>
                      <a:latin typeface="Times New Roman"/>
                      <a:ea typeface="Calibri"/>
                    </a:endParaRPr>
                  </a:p>
                </p:txBody>
              </p:sp>
              <p:sp>
                <p:nvSpPr>
                  <p:cNvPr id="59" name="Rectangle 58"/>
                  <p:cNvSpPr/>
                  <p:nvPr/>
                </p:nvSpPr>
                <p:spPr>
                  <a:xfrm>
                    <a:off x="1926859" y="3369102"/>
                    <a:ext cx="779780" cy="293370"/>
                  </a:xfrm>
                  <a:prstGeom prst="rect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0" rIns="9144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300"/>
                      </a:spcAft>
                    </a:pPr>
                    <a:r>
                      <a:rPr lang="en-US" sz="1200" kern="1600">
                        <a:effectLst/>
                        <a:latin typeface="Times New Roman"/>
                        <a:ea typeface="Calibri"/>
                      </a:rPr>
                      <a:t>Sai</a:t>
                    </a:r>
                  </a:p>
                </p:txBody>
              </p:sp>
              <p:sp>
                <p:nvSpPr>
                  <p:cNvPr id="60" name="Diamond 59"/>
                  <p:cNvSpPr/>
                  <p:nvPr/>
                </p:nvSpPr>
                <p:spPr>
                  <a:xfrm>
                    <a:off x="-51527" y="3116817"/>
                    <a:ext cx="2318536" cy="1230084"/>
                  </a:xfrm>
                  <a:prstGeom prst="diamond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300"/>
                      </a:spcAft>
                    </a:pPr>
                    <a:r>
                      <a:rPr lang="en-US" sz="1200" kern="1600" dirty="0" err="1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Kiểm</a:t>
                    </a:r>
                    <a:r>
                      <a:rPr lang="en-US" sz="1200" kern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1200" kern="1600" dirty="0" err="1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tra</a:t>
                    </a:r>
                    <a:r>
                      <a:rPr lang="en-US" sz="1200" kern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1200" kern="1600" dirty="0" err="1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thông</a:t>
                    </a:r>
                    <a:r>
                      <a:rPr lang="en-US" sz="1200" kern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 tin?</a:t>
                    </a:r>
                    <a:endParaRPr lang="en-US" sz="1200" kern="1600" dirty="0">
                      <a:effectLst/>
                      <a:latin typeface="Times New Roman"/>
                      <a:ea typeface="Calibri"/>
                    </a:endParaRPr>
                  </a:p>
                </p:txBody>
              </p:sp>
              <p:cxnSp>
                <p:nvCxnSpPr>
                  <p:cNvPr id="61" name="Straight Arrow Connector 60"/>
                  <p:cNvCxnSpPr>
                    <a:stCxn id="60" idx="3"/>
                  </p:cNvCxnSpPr>
                  <p:nvPr/>
                </p:nvCxnSpPr>
                <p:spPr>
                  <a:xfrm>
                    <a:off x="2267009" y="3731859"/>
                    <a:ext cx="441989" cy="9387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Straight Arrow Connector 61"/>
                  <p:cNvCxnSpPr/>
                  <p:nvPr/>
                </p:nvCxnSpPr>
                <p:spPr>
                  <a:xfrm>
                    <a:off x="1045210" y="4347146"/>
                    <a:ext cx="0" cy="544558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3" name="Rectangle 62"/>
                  <p:cNvSpPr/>
                  <p:nvPr/>
                </p:nvSpPr>
                <p:spPr>
                  <a:xfrm>
                    <a:off x="2710631" y="3436445"/>
                    <a:ext cx="1643743" cy="631371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300"/>
                      </a:spcAft>
                    </a:pPr>
                    <a:r>
                      <a:rPr lang="en-US" sz="1200" kern="1600" dirty="0" err="1">
                        <a:effectLst/>
                        <a:latin typeface="Times New Roman"/>
                        <a:ea typeface="Calibri"/>
                      </a:rPr>
                      <a:t>Thống</a:t>
                    </a:r>
                    <a:r>
                      <a:rPr lang="en-US" sz="1200" kern="1600" dirty="0"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1200" kern="1600" dirty="0" err="1">
                        <a:effectLst/>
                        <a:latin typeface="Times New Roman"/>
                        <a:ea typeface="Calibri"/>
                      </a:rPr>
                      <a:t>báo</a:t>
                    </a:r>
                    <a:r>
                      <a:rPr lang="en-US" sz="1200" kern="1600" dirty="0"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1200" kern="1600" dirty="0" err="1">
                        <a:effectLst/>
                        <a:latin typeface="Times New Roman"/>
                        <a:ea typeface="Calibri"/>
                      </a:rPr>
                      <a:t>không</a:t>
                    </a:r>
                    <a:r>
                      <a:rPr lang="en-US" sz="1200" kern="1600" dirty="0"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1200" kern="1600" dirty="0" err="1">
                        <a:effectLst/>
                        <a:latin typeface="Times New Roman"/>
                        <a:ea typeface="Calibri"/>
                      </a:rPr>
                      <a:t>hợp</a:t>
                    </a:r>
                    <a:r>
                      <a:rPr lang="en-US" sz="1200" kern="1600" dirty="0"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1200" kern="1600" dirty="0" err="1">
                        <a:effectLst/>
                        <a:latin typeface="Times New Roman"/>
                        <a:ea typeface="Calibri"/>
                      </a:rPr>
                      <a:t>lệ</a:t>
                    </a:r>
                    <a:endParaRPr lang="en-US" sz="1200" kern="1600" dirty="0">
                      <a:effectLst/>
                      <a:latin typeface="Times New Roman"/>
                      <a:ea typeface="Calibri"/>
                    </a:endParaRPr>
                  </a:p>
                </p:txBody>
              </p:sp>
            </p:grpSp>
            <p:cxnSp>
              <p:nvCxnSpPr>
                <p:cNvPr id="53" name="Straight Arrow Connector 52"/>
                <p:cNvCxnSpPr/>
                <p:nvPr/>
              </p:nvCxnSpPr>
              <p:spPr>
                <a:xfrm>
                  <a:off x="1066800" y="664028"/>
                  <a:ext cx="0" cy="33791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Arrow Connector 53"/>
                <p:cNvCxnSpPr/>
                <p:nvPr/>
              </p:nvCxnSpPr>
              <p:spPr>
                <a:xfrm>
                  <a:off x="1066800" y="1679811"/>
                  <a:ext cx="0" cy="437606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Arrow Connector 54"/>
                <p:cNvCxnSpPr>
                  <a:stCxn id="51" idx="2"/>
                </p:cNvCxnSpPr>
                <p:nvPr/>
              </p:nvCxnSpPr>
              <p:spPr>
                <a:xfrm flipH="1">
                  <a:off x="1066843" y="2681968"/>
                  <a:ext cx="7457" cy="43484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Arrow Connector 56"/>
                <p:cNvCxnSpPr/>
                <p:nvPr/>
              </p:nvCxnSpPr>
              <p:spPr>
                <a:xfrm flipH="1">
                  <a:off x="1066800" y="1853982"/>
                  <a:ext cx="2547300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457200" y="762000"/>
            <a:ext cx="9144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II. PHÂN TÍCH THIẾT KẾ HỆ THỐNG</a:t>
            </a:r>
            <a:endParaRPr lang="en-US" sz="3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227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0" y="1879177"/>
            <a:ext cx="5486400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buNone/>
            </a:pPr>
            <a:r>
              <a:rPr lang="en-US" sz="1500" b="1" dirty="0" smtClean="0"/>
              <a:t> </a:t>
            </a:r>
            <a:r>
              <a:rPr lang="en-US" sz="1500" b="1" dirty="0" err="1" smtClean="0"/>
              <a:t>Lưu</a:t>
            </a:r>
            <a:r>
              <a:rPr lang="en-US" sz="1500" b="1" dirty="0" smtClean="0"/>
              <a:t> </a:t>
            </a:r>
            <a:r>
              <a:rPr lang="en-US" sz="1500" b="1" dirty="0" err="1"/>
              <a:t>đồ</a:t>
            </a:r>
            <a:r>
              <a:rPr lang="en-US" sz="1500" b="1" dirty="0"/>
              <a:t> </a:t>
            </a:r>
            <a:r>
              <a:rPr lang="en-US" sz="1500" b="1" dirty="0" err="1"/>
              <a:t>thuật</a:t>
            </a:r>
            <a:r>
              <a:rPr lang="en-US" sz="1500" b="1" dirty="0"/>
              <a:t> </a:t>
            </a:r>
            <a:r>
              <a:rPr lang="en-US" sz="1500" b="1" dirty="0" err="1"/>
              <a:t>toán</a:t>
            </a:r>
            <a:r>
              <a:rPr lang="en-US" sz="1500" b="1" dirty="0"/>
              <a:t> </a:t>
            </a:r>
            <a:r>
              <a:rPr lang="en-US" sz="1500" b="1" dirty="0" err="1"/>
              <a:t>đặc</a:t>
            </a:r>
            <a:r>
              <a:rPr lang="en-US" sz="1500" b="1" dirty="0"/>
              <a:t> </a:t>
            </a:r>
            <a:r>
              <a:rPr lang="en-US" sz="1500" b="1" dirty="0" err="1"/>
              <a:t>tả</a:t>
            </a:r>
            <a:r>
              <a:rPr lang="en-US" sz="1500" b="1" dirty="0"/>
              <a:t> </a:t>
            </a:r>
            <a:r>
              <a:rPr lang="en-US" sz="1500" b="1" dirty="0" err="1"/>
              <a:t>chức</a:t>
            </a:r>
            <a:r>
              <a:rPr lang="en-US" sz="1500" b="1" dirty="0"/>
              <a:t> </a:t>
            </a:r>
            <a:r>
              <a:rPr lang="en-US" sz="1500" b="1" dirty="0" err="1"/>
              <a:t>năng</a:t>
            </a:r>
            <a:r>
              <a:rPr lang="en-US" sz="1500" b="1" dirty="0"/>
              <a:t> </a:t>
            </a:r>
            <a:r>
              <a:rPr lang="en-US" sz="1500" b="1" dirty="0" err="1"/>
              <a:t>tìm</a:t>
            </a:r>
            <a:r>
              <a:rPr lang="en-US" sz="1500" b="1" dirty="0"/>
              <a:t> </a:t>
            </a:r>
            <a:r>
              <a:rPr lang="en-US" sz="1500" b="1" dirty="0" err="1"/>
              <a:t>kiếm</a:t>
            </a:r>
            <a:endParaRPr lang="en-US" sz="1500" dirty="0"/>
          </a:p>
        </p:txBody>
      </p:sp>
      <p:grpSp>
        <p:nvGrpSpPr>
          <p:cNvPr id="29" name="Group 28"/>
          <p:cNvGrpSpPr/>
          <p:nvPr/>
        </p:nvGrpSpPr>
        <p:grpSpPr>
          <a:xfrm>
            <a:off x="4876800" y="1980378"/>
            <a:ext cx="3838604" cy="4734770"/>
            <a:chOff x="-307228" y="0"/>
            <a:chExt cx="4592905" cy="6270081"/>
          </a:xfrm>
        </p:grpSpPr>
        <p:sp>
          <p:nvSpPr>
            <p:cNvPr id="30" name="Oval 29"/>
            <p:cNvSpPr/>
            <p:nvPr/>
          </p:nvSpPr>
          <p:spPr>
            <a:xfrm>
              <a:off x="304800" y="5497286"/>
              <a:ext cx="1403985" cy="772795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300"/>
                </a:spcAft>
              </a:pPr>
              <a:r>
                <a:rPr lang="en-US" sz="1300" kern="1600">
                  <a:effectLst/>
                  <a:latin typeface="Times New Roman"/>
                  <a:ea typeface="Calibri"/>
                </a:rPr>
                <a:t>Kết thúc</a:t>
              </a: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-307228" y="0"/>
              <a:ext cx="4592905" cy="5497830"/>
              <a:chOff x="-307228" y="0"/>
              <a:chExt cx="4592905" cy="5497830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228600" y="0"/>
                <a:ext cx="1403985" cy="772795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1300" kern="1600">
                    <a:effectLst/>
                    <a:latin typeface="Times New Roman"/>
                    <a:ea typeface="Calibri"/>
                  </a:rPr>
                  <a:t>Bắt đầu</a:t>
                </a:r>
              </a:p>
            </p:txBody>
          </p:sp>
          <p:sp>
            <p:nvSpPr>
              <p:cNvPr id="35" name="Parallelogram 34"/>
              <p:cNvSpPr/>
              <p:nvPr/>
            </p:nvSpPr>
            <p:spPr>
              <a:xfrm>
                <a:off x="-307228" y="1317170"/>
                <a:ext cx="2535160" cy="868679"/>
              </a:xfrm>
              <a:prstGeom prst="parallelogram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13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Điền</a:t>
                </a:r>
                <a:r>
                  <a:rPr lang="en-US" sz="13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tên</a:t>
                </a:r>
                <a:r>
                  <a:rPr lang="en-US" sz="13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sản</a:t>
                </a:r>
                <a:r>
                  <a:rPr lang="en-US" sz="13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phẩm</a:t>
                </a:r>
                <a:r>
                  <a:rPr lang="en-US" sz="13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hoặc</a:t>
                </a:r>
                <a:r>
                  <a:rPr lang="en-US" sz="13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giá</a:t>
                </a:r>
                <a:r>
                  <a:rPr lang="en-US" sz="13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sản</a:t>
                </a:r>
                <a:r>
                  <a:rPr lang="en-US" sz="13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phẩm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36" name="Diamond 35"/>
              <p:cNvSpPr/>
              <p:nvPr/>
            </p:nvSpPr>
            <p:spPr>
              <a:xfrm>
                <a:off x="-44267" y="2656114"/>
                <a:ext cx="2033491" cy="1219200"/>
              </a:xfrm>
              <a:prstGeom prst="diamond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13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Kiểm</a:t>
                </a:r>
                <a:r>
                  <a:rPr lang="en-US" sz="13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tra</a:t>
                </a:r>
                <a:r>
                  <a:rPr lang="en-US" sz="13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dữ</a:t>
                </a:r>
                <a:r>
                  <a:rPr lang="en-US" sz="13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liệu</a:t>
                </a:r>
                <a:r>
                  <a:rPr lang="en-US" sz="13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?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37" name="Straight Arrow Connector 36"/>
              <p:cNvCxnSpPr/>
              <p:nvPr/>
            </p:nvCxnSpPr>
            <p:spPr>
              <a:xfrm>
                <a:off x="1926771" y="3276600"/>
                <a:ext cx="577759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/>
              <p:cNvCxnSpPr/>
              <p:nvPr/>
            </p:nvCxnSpPr>
            <p:spPr>
              <a:xfrm>
                <a:off x="979714" y="3875314"/>
                <a:ext cx="0" cy="55499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9" name="Rectangle 38"/>
              <p:cNvSpPr/>
              <p:nvPr/>
            </p:nvSpPr>
            <p:spPr>
              <a:xfrm>
                <a:off x="1915886" y="2875189"/>
                <a:ext cx="556260" cy="281940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1300" kern="160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Sai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1045028" y="3973286"/>
                <a:ext cx="755015" cy="359228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1300" kern="160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Đúng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2503713" y="2971801"/>
                <a:ext cx="1781964" cy="653142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13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Thông</a:t>
                </a:r>
                <a:r>
                  <a:rPr lang="en-US" sz="13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báo</a:t>
                </a:r>
                <a:r>
                  <a:rPr lang="en-US" sz="13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không</a:t>
                </a:r>
                <a:r>
                  <a:rPr lang="en-US" sz="13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tìm</a:t>
                </a:r>
                <a:r>
                  <a:rPr lang="en-US" sz="13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thấy</a:t>
                </a:r>
                <a:r>
                  <a:rPr lang="en-US" sz="1300" kern="16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 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228600" y="4430486"/>
                <a:ext cx="1536700" cy="598714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1300" kern="1600">
                    <a:solidFill>
                      <a:srgbClr val="000000"/>
                    </a:solidFill>
                    <a:effectLst/>
                    <a:latin typeface="Times New Roman"/>
                    <a:ea typeface="Calibri"/>
                  </a:rPr>
                  <a:t>Đưa ra kết quả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43" name="Straight Arrow Connector 42"/>
              <p:cNvCxnSpPr/>
              <p:nvPr/>
            </p:nvCxnSpPr>
            <p:spPr>
              <a:xfrm>
                <a:off x="914400" y="772886"/>
                <a:ext cx="0" cy="54437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Straight Arrow Connector 43"/>
              <p:cNvCxnSpPr/>
              <p:nvPr/>
            </p:nvCxnSpPr>
            <p:spPr>
              <a:xfrm>
                <a:off x="979714" y="2188028"/>
                <a:ext cx="0" cy="47026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" name="Straight Arrow Connector 44"/>
              <p:cNvCxnSpPr/>
              <p:nvPr/>
            </p:nvCxnSpPr>
            <p:spPr>
              <a:xfrm>
                <a:off x="979714" y="5029200"/>
                <a:ext cx="0" cy="46863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Straight Connector 31"/>
            <p:cNvCxnSpPr/>
            <p:nvPr/>
          </p:nvCxnSpPr>
          <p:spPr>
            <a:xfrm flipH="1">
              <a:off x="3189515" y="3624943"/>
              <a:ext cx="1" cy="232918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flipH="1">
              <a:off x="1709058" y="5954486"/>
              <a:ext cx="148073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457200" y="762000"/>
            <a:ext cx="9144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II. PHÂN TÍCH THIẾT KẾ HỆ THỐNG</a:t>
            </a:r>
            <a:endParaRPr lang="en-US" sz="3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009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24" y="1357298"/>
            <a:ext cx="7391400" cy="5500702"/>
          </a:xfrm>
        </p:spPr>
        <p:txBody>
          <a:bodyPr/>
          <a:lstStyle/>
          <a:p>
            <a:pPr algn="l"/>
            <a:r>
              <a:rPr lang="en-US" sz="1400" b="0" i="1" dirty="0" smtClean="0">
                <a:solidFill>
                  <a:schemeClr val="tx1"/>
                </a:solidFill>
              </a:rPr>
              <a:t>&lt;div id="</a:t>
            </a:r>
            <a:r>
              <a:rPr lang="en-US" sz="1400" b="0" i="1" dirty="0" err="1" smtClean="0">
                <a:solidFill>
                  <a:schemeClr val="tx1"/>
                </a:solidFill>
              </a:rPr>
              <a:t>timkiem</a:t>
            </a:r>
            <a:r>
              <a:rPr lang="en-US" sz="1400" b="0" i="1" dirty="0" smtClean="0">
                <a:solidFill>
                  <a:schemeClr val="tx1"/>
                </a:solidFill>
              </a:rPr>
              <a:t>"&gt;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&lt;</a:t>
            </a:r>
            <a:r>
              <a:rPr lang="en-US" sz="1400" b="0" i="1" dirty="0" smtClean="0">
                <a:solidFill>
                  <a:schemeClr val="tx1"/>
                </a:solidFill>
              </a:rPr>
              <a:t>div class="center1"&gt;&lt;h4&gt;TÌM KIẾM &lt;/h4&gt;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&lt;div id="select"&gt;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	&lt;</a:t>
            </a:r>
            <a:r>
              <a:rPr lang="en-US" sz="1400" b="0" i="1" dirty="0" smtClean="0">
                <a:solidFill>
                  <a:schemeClr val="tx1"/>
                </a:solidFill>
              </a:rPr>
              <a:t>form action="</a:t>
            </a:r>
            <a:r>
              <a:rPr lang="en-US" sz="1400" b="0" i="1" dirty="0" err="1" smtClean="0">
                <a:solidFill>
                  <a:schemeClr val="tx1"/>
                </a:solidFill>
              </a:rPr>
              <a:t>index.php?content</a:t>
            </a:r>
            <a:r>
              <a:rPr lang="en-US" sz="1400" b="0" i="1" dirty="0" smtClean="0">
                <a:solidFill>
                  <a:schemeClr val="tx1"/>
                </a:solidFill>
              </a:rPr>
              <a:t>=</a:t>
            </a:r>
            <a:r>
              <a:rPr lang="en-US" sz="1400" b="0" i="1" dirty="0" err="1" smtClean="0">
                <a:solidFill>
                  <a:schemeClr val="tx1"/>
                </a:solidFill>
              </a:rPr>
              <a:t>timkiem</a:t>
            </a:r>
            <a:r>
              <a:rPr lang="en-US" sz="1400" b="0" i="1" dirty="0" smtClean="0">
                <a:solidFill>
                  <a:schemeClr val="tx1"/>
                </a:solidFill>
              </a:rPr>
              <a:t>" method="post"&gt;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		&lt;</a:t>
            </a:r>
            <a:r>
              <a:rPr lang="en-US" sz="1400" b="0" i="1" dirty="0" smtClean="0">
                <a:solidFill>
                  <a:schemeClr val="tx1"/>
                </a:solidFill>
              </a:rPr>
              <a:t>input type="text" name="</a:t>
            </a:r>
            <a:r>
              <a:rPr lang="en-US" sz="1400" b="0" i="1" dirty="0" err="1" smtClean="0">
                <a:solidFill>
                  <a:schemeClr val="tx1"/>
                </a:solidFill>
              </a:rPr>
              <a:t>timkiem</a:t>
            </a:r>
            <a:r>
              <a:rPr lang="en-US" sz="1400" b="0" i="1" dirty="0" smtClean="0">
                <a:solidFill>
                  <a:schemeClr val="tx1"/>
                </a:solidFill>
              </a:rPr>
              <a:t>" /&gt;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&lt;div id="select2"&gt;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		&lt;</a:t>
            </a:r>
            <a:r>
              <a:rPr lang="en-US" sz="1400" b="0" i="1" dirty="0" smtClean="0">
                <a:solidFill>
                  <a:schemeClr val="tx1"/>
                </a:solidFill>
              </a:rPr>
              <a:t>select name="</a:t>
            </a:r>
            <a:r>
              <a:rPr lang="en-US" sz="1400" b="0" i="1" dirty="0" err="1" smtClean="0">
                <a:solidFill>
                  <a:schemeClr val="tx1"/>
                </a:solidFill>
              </a:rPr>
              <a:t>gia</a:t>
            </a:r>
            <a:r>
              <a:rPr lang="en-US" sz="1400" b="0" i="1" dirty="0" smtClean="0">
                <a:solidFill>
                  <a:schemeClr val="tx1"/>
                </a:solidFill>
              </a:rPr>
              <a:t>"&gt;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			&lt;option value="0"&gt; - </a:t>
            </a:r>
            <a:r>
              <a:rPr lang="en-US" sz="1400" b="0" i="1" dirty="0" err="1" smtClean="0">
                <a:solidFill>
                  <a:schemeClr val="tx1"/>
                </a:solidFill>
              </a:rPr>
              <a:t>Chọn</a:t>
            </a:r>
            <a:r>
              <a:rPr lang="en-US" sz="1400" b="0" i="1" dirty="0" smtClean="0">
                <a:solidFill>
                  <a:schemeClr val="tx1"/>
                </a:solidFill>
              </a:rPr>
              <a:t> </a:t>
            </a:r>
            <a:r>
              <a:rPr lang="en-US" sz="1400" b="0" i="1" dirty="0" err="1" smtClean="0">
                <a:solidFill>
                  <a:schemeClr val="tx1"/>
                </a:solidFill>
              </a:rPr>
              <a:t>giá</a:t>
            </a:r>
            <a:r>
              <a:rPr lang="en-US" sz="1400" b="0" i="1" dirty="0" smtClean="0">
                <a:solidFill>
                  <a:schemeClr val="tx1"/>
                </a:solidFill>
              </a:rPr>
              <a:t> - &lt;/option&gt;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			&lt;option value="1"&gt;&lt; 1.000.000&lt;/option&gt;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			&lt;option value="2"&gt;1.000.000 - 3.000.000&lt;/option&gt;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			&lt;option value="3"&gt;3.000.000 - 5.000.000&lt;/option&gt;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			&lt;option value="4"&gt;5.000.000 - 8.000.000&lt;/option&gt;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			&lt;option value="5"&gt;8.000.000 - 10.000.000&lt;/option&gt;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			&lt;option value="6"&gt;&gt; 10.000.000&lt;/option&gt;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		&lt;/select&gt;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		&lt;</a:t>
            </a:r>
            <a:r>
              <a:rPr lang="en-US" sz="1400" b="0" i="1" dirty="0" smtClean="0">
                <a:solidFill>
                  <a:schemeClr val="tx1"/>
                </a:solidFill>
              </a:rPr>
              <a:t>input type="submit" name="</a:t>
            </a:r>
            <a:r>
              <a:rPr lang="en-US" sz="1400" b="0" i="1" dirty="0" err="1" smtClean="0">
                <a:solidFill>
                  <a:schemeClr val="tx1"/>
                </a:solidFill>
              </a:rPr>
              <a:t>btntk</a:t>
            </a:r>
            <a:r>
              <a:rPr lang="en-US" sz="1400" b="0" i="1" dirty="0" smtClean="0">
                <a:solidFill>
                  <a:schemeClr val="tx1"/>
                </a:solidFill>
              </a:rPr>
              <a:t>" value="</a:t>
            </a:r>
            <a:r>
              <a:rPr lang="en-US" sz="1400" b="0" i="1" dirty="0" err="1" smtClean="0">
                <a:solidFill>
                  <a:schemeClr val="tx1"/>
                </a:solidFill>
              </a:rPr>
              <a:t>Tìm</a:t>
            </a:r>
            <a:r>
              <a:rPr lang="en-US" sz="1400" b="0" i="1" dirty="0" smtClean="0">
                <a:solidFill>
                  <a:schemeClr val="tx1"/>
                </a:solidFill>
              </a:rPr>
              <a:t> </a:t>
            </a:r>
            <a:r>
              <a:rPr lang="en-US" sz="1400" b="0" i="1" dirty="0" err="1" smtClean="0">
                <a:solidFill>
                  <a:schemeClr val="tx1"/>
                </a:solidFill>
              </a:rPr>
              <a:t>kiếm</a:t>
            </a:r>
            <a:r>
              <a:rPr lang="en-US" sz="1400" b="0" i="1" dirty="0" smtClean="0">
                <a:solidFill>
                  <a:schemeClr val="tx1"/>
                </a:solidFill>
              </a:rPr>
              <a:t>" /&gt;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	&lt;/</a:t>
            </a:r>
            <a:r>
              <a:rPr lang="en-US" sz="1400" b="0" i="1" dirty="0" smtClean="0">
                <a:solidFill>
                  <a:schemeClr val="tx1"/>
                </a:solidFill>
              </a:rPr>
              <a:t>form&gt;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&lt;/div&gt;&lt;!-- End .select2--&gt;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&lt;/div&gt;&lt;!-- End .select--&gt;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&lt;/div&gt;&lt;!-- End .center1--&gt;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r>
              <a:rPr lang="en-US" sz="1400" b="0" i="1" dirty="0" smtClean="0">
                <a:solidFill>
                  <a:schemeClr val="tx1"/>
                </a:solidFill>
              </a:rPr>
              <a:t>&lt;/div&gt;&lt;!-- End .</a:t>
            </a:r>
            <a:r>
              <a:rPr lang="en-US" sz="1400" b="0" i="1" dirty="0" err="1" smtClean="0">
                <a:solidFill>
                  <a:schemeClr val="tx1"/>
                </a:solidFill>
              </a:rPr>
              <a:t>timkiem</a:t>
            </a:r>
            <a:r>
              <a:rPr lang="en-US" sz="1400" b="0" i="1" dirty="0" smtClean="0">
                <a:solidFill>
                  <a:schemeClr val="tx1"/>
                </a:solidFill>
              </a:rPr>
              <a:t>--&gt;</a:t>
            </a:r>
            <a:r>
              <a:rPr lang="vi-VN" sz="1400" b="0" i="1" dirty="0" smtClean="0">
                <a:solidFill>
                  <a:schemeClr val="tx1"/>
                </a:solidFill>
              </a:rPr>
              <a:t/>
            </a:r>
            <a:br>
              <a:rPr lang="vi-VN" sz="1400" b="0" i="1" dirty="0" smtClean="0">
                <a:solidFill>
                  <a:schemeClr val="tx1"/>
                </a:solidFill>
              </a:rPr>
            </a:br>
            <a:endParaRPr lang="vi-VN" sz="1400" b="0" i="1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28662" y="1071546"/>
          <a:ext cx="3214710" cy="33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4710"/>
              </a:tblGrid>
              <a:tr h="285752">
                <a:tc>
                  <a:txBody>
                    <a:bodyPr/>
                    <a:lstStyle/>
                    <a:p>
                      <a:r>
                        <a:rPr lang="vi-VN" sz="1600" dirty="0" smtClean="0">
                          <a:solidFill>
                            <a:schemeClr val="bg1"/>
                          </a:solidFill>
                        </a:rPr>
                        <a:t>Code </a:t>
                      </a:r>
                      <a:r>
                        <a:rPr lang="vi-VN" sz="1600" dirty="0" smtClean="0">
                          <a:solidFill>
                            <a:schemeClr val="bg1"/>
                          </a:solidFill>
                        </a:rPr>
                        <a:t>:</a:t>
                      </a:r>
                      <a:r>
                        <a:rPr lang="vi-VN" sz="1600" baseline="0" dirty="0" smtClean="0">
                          <a:solidFill>
                            <a:schemeClr val="bg1"/>
                          </a:solidFill>
                        </a:rPr>
                        <a:t> Chức năng t</a:t>
                      </a:r>
                      <a:r>
                        <a:rPr lang="vi-VN" sz="1600" dirty="0" smtClean="0">
                          <a:solidFill>
                            <a:schemeClr val="bg1"/>
                          </a:solidFill>
                        </a:rPr>
                        <a:t>ìm</a:t>
                      </a:r>
                      <a:r>
                        <a:rPr lang="vi-VN" sz="1600" baseline="0" dirty="0" smtClean="0">
                          <a:solidFill>
                            <a:schemeClr val="bg1"/>
                          </a:solidFill>
                        </a:rPr>
                        <a:t> kiếm</a:t>
                      </a:r>
                      <a:endParaRPr lang="vi-VN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0" y="1879177"/>
            <a:ext cx="5486400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buNone/>
            </a:pPr>
            <a:r>
              <a:rPr lang="en-US" sz="1500" b="1" dirty="0" smtClean="0"/>
              <a:t> </a:t>
            </a:r>
            <a:r>
              <a:rPr lang="en-US" sz="1500" b="1" dirty="0" err="1" smtClean="0"/>
              <a:t>Lưu</a:t>
            </a:r>
            <a:r>
              <a:rPr lang="en-US" sz="1500" b="1" dirty="0" smtClean="0"/>
              <a:t> </a:t>
            </a:r>
            <a:r>
              <a:rPr lang="en-US" sz="1500" b="1" dirty="0" err="1"/>
              <a:t>đồ</a:t>
            </a:r>
            <a:r>
              <a:rPr lang="en-US" sz="1500" b="1" dirty="0"/>
              <a:t> </a:t>
            </a:r>
            <a:r>
              <a:rPr lang="en-US" sz="1500" b="1" dirty="0" err="1"/>
              <a:t>thuật</a:t>
            </a:r>
            <a:r>
              <a:rPr lang="en-US" sz="1500" b="1" dirty="0"/>
              <a:t> </a:t>
            </a:r>
            <a:r>
              <a:rPr lang="en-US" sz="1500" b="1" dirty="0" err="1"/>
              <a:t>toán</a:t>
            </a:r>
            <a:r>
              <a:rPr lang="en-US" sz="1500" b="1" dirty="0"/>
              <a:t> </a:t>
            </a:r>
            <a:r>
              <a:rPr lang="en-US" sz="1500" b="1" dirty="0" err="1"/>
              <a:t>đặc</a:t>
            </a:r>
            <a:r>
              <a:rPr lang="en-US" sz="1500" b="1" dirty="0"/>
              <a:t> </a:t>
            </a:r>
            <a:r>
              <a:rPr lang="en-US" sz="1500" b="1" dirty="0" err="1"/>
              <a:t>tả</a:t>
            </a:r>
            <a:r>
              <a:rPr lang="en-US" sz="1500" b="1" dirty="0"/>
              <a:t> </a:t>
            </a:r>
            <a:r>
              <a:rPr lang="en-US" sz="1500" b="1" dirty="0" err="1"/>
              <a:t>chức</a:t>
            </a:r>
            <a:r>
              <a:rPr lang="en-US" sz="1500" b="1" dirty="0"/>
              <a:t> </a:t>
            </a:r>
            <a:r>
              <a:rPr lang="en-US" sz="1500" b="1" dirty="0" err="1"/>
              <a:t>năng</a:t>
            </a:r>
            <a:r>
              <a:rPr lang="en-US" sz="1500" b="1" dirty="0"/>
              <a:t> </a:t>
            </a:r>
            <a:r>
              <a:rPr lang="en-US" sz="1500" b="1" dirty="0" err="1"/>
              <a:t>thống</a:t>
            </a:r>
            <a:r>
              <a:rPr lang="en-US" sz="1500" b="1" dirty="0"/>
              <a:t> </a:t>
            </a:r>
            <a:r>
              <a:rPr lang="en-US" sz="1500" b="1" dirty="0" err="1"/>
              <a:t>kê</a:t>
            </a:r>
            <a:endParaRPr lang="en-US" sz="1500" dirty="0"/>
          </a:p>
        </p:txBody>
      </p:sp>
      <p:grpSp>
        <p:nvGrpSpPr>
          <p:cNvPr id="21" name="Group 20"/>
          <p:cNvGrpSpPr/>
          <p:nvPr/>
        </p:nvGrpSpPr>
        <p:grpSpPr>
          <a:xfrm>
            <a:off x="4743958" y="1879177"/>
            <a:ext cx="3638042" cy="4445423"/>
            <a:chOff x="0" y="0"/>
            <a:chExt cx="3976642" cy="6269992"/>
          </a:xfrm>
        </p:grpSpPr>
        <p:sp>
          <p:nvSpPr>
            <p:cNvPr id="22" name="Diamond 21"/>
            <p:cNvSpPr/>
            <p:nvPr/>
          </p:nvSpPr>
          <p:spPr>
            <a:xfrm>
              <a:off x="0" y="2667000"/>
              <a:ext cx="1941119" cy="1208259"/>
            </a:xfrm>
            <a:prstGeom prst="diamond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300"/>
                </a:spcBef>
                <a:spcAft>
                  <a:spcPts val="300"/>
                </a:spcAft>
              </a:pPr>
              <a:r>
                <a:rPr lang="en-US" sz="1300" kern="1600">
                  <a:solidFill>
                    <a:srgbClr val="000000"/>
                  </a:solidFill>
                  <a:effectLst/>
                  <a:latin typeface="Times New Roman"/>
                  <a:ea typeface="Calibri"/>
                </a:rPr>
                <a:t>Dữ liệu rỗng ?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108857" y="0"/>
              <a:ext cx="3867785" cy="6269992"/>
              <a:chOff x="108857" y="0"/>
              <a:chExt cx="3867785" cy="6269992"/>
            </a:xfrm>
          </p:grpSpPr>
          <p:grpSp>
            <p:nvGrpSpPr>
              <p:cNvPr id="24" name="Group 23"/>
              <p:cNvGrpSpPr/>
              <p:nvPr/>
            </p:nvGrpSpPr>
            <p:grpSpPr>
              <a:xfrm>
                <a:off x="108857" y="0"/>
                <a:ext cx="3867785" cy="6269992"/>
                <a:chOff x="108857" y="0"/>
                <a:chExt cx="3868783" cy="6270081"/>
              </a:xfrm>
            </p:grpSpPr>
            <p:sp>
              <p:nvSpPr>
                <p:cNvPr id="27" name="Oval 26"/>
                <p:cNvSpPr/>
                <p:nvPr/>
              </p:nvSpPr>
              <p:spPr>
                <a:xfrm>
                  <a:off x="315686" y="5497286"/>
                  <a:ext cx="1403985" cy="772795"/>
                </a:xfrm>
                <a:prstGeom prst="ellips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35000"/>
                    </a:lnSpc>
                    <a:spcBef>
                      <a:spcPts val="300"/>
                    </a:spcBef>
                    <a:spcAft>
                      <a:spcPts val="300"/>
                    </a:spcAft>
                  </a:pPr>
                  <a:r>
                    <a:rPr lang="en-US" sz="1300" kern="1600">
                      <a:effectLst/>
                      <a:latin typeface="Times New Roman"/>
                      <a:ea typeface="Calibri"/>
                    </a:rPr>
                    <a:t>Kết thúc</a:t>
                  </a:r>
                </a:p>
              </p:txBody>
            </p:sp>
            <p:grpSp>
              <p:nvGrpSpPr>
                <p:cNvPr id="28" name="Group 27"/>
                <p:cNvGrpSpPr/>
                <p:nvPr/>
              </p:nvGrpSpPr>
              <p:grpSpPr>
                <a:xfrm>
                  <a:off x="108857" y="0"/>
                  <a:ext cx="3868783" cy="5497830"/>
                  <a:chOff x="108857" y="0"/>
                  <a:chExt cx="3868783" cy="5497830"/>
                </a:xfrm>
              </p:grpSpPr>
              <p:sp>
                <p:nvSpPr>
                  <p:cNvPr id="46" name="Oval 45"/>
                  <p:cNvSpPr/>
                  <p:nvPr/>
                </p:nvSpPr>
                <p:spPr>
                  <a:xfrm>
                    <a:off x="239486" y="0"/>
                    <a:ext cx="1403985" cy="772795"/>
                  </a:xfrm>
                  <a:prstGeom prst="ellipse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300"/>
                      </a:spcAft>
                    </a:pPr>
                    <a:r>
                      <a:rPr lang="en-US" sz="1300" kern="1600">
                        <a:effectLst/>
                        <a:latin typeface="Times New Roman"/>
                        <a:ea typeface="Calibri"/>
                      </a:rPr>
                      <a:t>Bắt đầu</a:t>
                    </a:r>
                  </a:p>
                </p:txBody>
              </p:sp>
              <p:sp>
                <p:nvSpPr>
                  <p:cNvPr id="47" name="Parallelogram 46"/>
                  <p:cNvSpPr/>
                  <p:nvPr/>
                </p:nvSpPr>
                <p:spPr>
                  <a:xfrm>
                    <a:off x="108857" y="1317171"/>
                    <a:ext cx="1766570" cy="868680"/>
                  </a:xfrm>
                  <a:prstGeom prst="parallelogram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300"/>
                      </a:spcAft>
                    </a:pPr>
                    <a:r>
                      <a:rPr lang="en-US" sz="1300" kern="1600" dirty="0" err="1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Chọn</a:t>
                    </a:r>
                    <a:r>
                      <a:rPr lang="en-US" sz="1300" kern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1300" kern="1600" dirty="0" err="1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chức</a:t>
                    </a:r>
                    <a:r>
                      <a:rPr lang="en-US" sz="1300" kern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1300" kern="1600" dirty="0" err="1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năng</a:t>
                    </a:r>
                    <a:r>
                      <a:rPr lang="en-US" sz="1300" kern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1300" kern="1600" dirty="0" err="1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thống</a:t>
                    </a:r>
                    <a:r>
                      <a:rPr lang="en-US" sz="1300" kern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1300" kern="1600" dirty="0" err="1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kê</a:t>
                    </a:r>
                    <a:endParaRPr lang="en-US" sz="1300" kern="1600" dirty="0">
                      <a:effectLst/>
                      <a:latin typeface="Times New Roman"/>
                      <a:ea typeface="Calibri"/>
                    </a:endParaRPr>
                  </a:p>
                </p:txBody>
              </p:sp>
              <p:cxnSp>
                <p:nvCxnSpPr>
                  <p:cNvPr id="48" name="Straight Arrow Connector 47"/>
                  <p:cNvCxnSpPr/>
                  <p:nvPr/>
                </p:nvCxnSpPr>
                <p:spPr>
                  <a:xfrm>
                    <a:off x="1937657" y="3276600"/>
                    <a:ext cx="577759" cy="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Straight Arrow Connector 48"/>
                  <p:cNvCxnSpPr/>
                  <p:nvPr/>
                </p:nvCxnSpPr>
                <p:spPr>
                  <a:xfrm>
                    <a:off x="990600" y="3875314"/>
                    <a:ext cx="0" cy="55499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0" name="Rectangle 49"/>
                  <p:cNvSpPr/>
                  <p:nvPr/>
                </p:nvSpPr>
                <p:spPr>
                  <a:xfrm>
                    <a:off x="1875427" y="2873786"/>
                    <a:ext cx="639989" cy="326661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300"/>
                      </a:spcAft>
                    </a:pPr>
                    <a:r>
                      <a:rPr lang="en-US" sz="1300" kern="16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Đúng</a:t>
                    </a:r>
                    <a:endParaRPr lang="en-US" sz="1300" kern="1600">
                      <a:effectLst/>
                      <a:latin typeface="Times New Roman"/>
                      <a:ea typeface="Calibri"/>
                    </a:endParaRPr>
                  </a:p>
                </p:txBody>
              </p:sp>
              <p:sp>
                <p:nvSpPr>
                  <p:cNvPr id="51" name="Rectangle 50"/>
                  <p:cNvSpPr/>
                  <p:nvPr/>
                </p:nvSpPr>
                <p:spPr>
                  <a:xfrm>
                    <a:off x="1055842" y="3973286"/>
                    <a:ext cx="587517" cy="35922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300"/>
                      </a:spcAft>
                    </a:pPr>
                    <a:r>
                      <a:rPr lang="en-US" sz="1300" kern="16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Sai</a:t>
                    </a:r>
                    <a:endParaRPr lang="en-US" sz="1300" kern="1600">
                      <a:effectLst/>
                      <a:latin typeface="Times New Roman"/>
                      <a:ea typeface="Calibri"/>
                    </a:endParaRPr>
                  </a:p>
                </p:txBody>
              </p:sp>
              <p:sp>
                <p:nvSpPr>
                  <p:cNvPr id="52" name="Rectangle 51"/>
                  <p:cNvSpPr/>
                  <p:nvPr/>
                </p:nvSpPr>
                <p:spPr>
                  <a:xfrm>
                    <a:off x="2514600" y="2971800"/>
                    <a:ext cx="1463040" cy="826312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300"/>
                      </a:spcAft>
                    </a:pPr>
                    <a:r>
                      <a:rPr lang="en-US" sz="1300" kern="1600" dirty="0" err="1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Thông</a:t>
                    </a:r>
                    <a:r>
                      <a:rPr lang="en-US" sz="1300" kern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1300" kern="1600" dirty="0" err="1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báo</a:t>
                    </a:r>
                    <a:r>
                      <a:rPr lang="en-US" sz="1300" kern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1300" kern="1600" dirty="0" err="1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không</a:t>
                    </a:r>
                    <a:r>
                      <a:rPr lang="en-US" sz="1300" kern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1300" kern="1600" dirty="0" err="1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có</a:t>
                    </a:r>
                    <a:r>
                      <a:rPr lang="en-US" sz="1300" kern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1300" kern="1600" dirty="0" err="1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dữ</a:t>
                    </a:r>
                    <a:r>
                      <a:rPr lang="en-US" sz="1300" kern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1300" kern="1600" dirty="0" err="1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liệu</a:t>
                    </a:r>
                    <a:endParaRPr lang="en-US" sz="1300" kern="1600" dirty="0">
                      <a:effectLst/>
                      <a:latin typeface="Times New Roman"/>
                      <a:ea typeface="Calibri"/>
                    </a:endParaRPr>
                  </a:p>
                </p:txBody>
              </p:sp>
              <p:sp>
                <p:nvSpPr>
                  <p:cNvPr id="53" name="Rectangle 52"/>
                  <p:cNvSpPr/>
                  <p:nvPr/>
                </p:nvSpPr>
                <p:spPr>
                  <a:xfrm>
                    <a:off x="239486" y="4430486"/>
                    <a:ext cx="1536700" cy="598714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300"/>
                      </a:spcAft>
                    </a:pPr>
                    <a:r>
                      <a:rPr lang="en-US" sz="1300" kern="1600" dirty="0" err="1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Đưa</a:t>
                    </a:r>
                    <a:r>
                      <a:rPr lang="en-US" sz="1300" kern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1300" kern="1600" dirty="0" err="1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ra</a:t>
                    </a:r>
                    <a:r>
                      <a:rPr lang="en-US" sz="1300" kern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1300" kern="1600" dirty="0" err="1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kết</a:t>
                    </a:r>
                    <a:r>
                      <a:rPr lang="en-US" sz="1300" kern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1300" kern="1600" dirty="0" err="1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rPr>
                      <a:t>quả</a:t>
                    </a:r>
                    <a:endParaRPr lang="en-US" sz="1300" kern="1600" dirty="0">
                      <a:effectLst/>
                      <a:latin typeface="Times New Roman"/>
                      <a:ea typeface="Calibri"/>
                    </a:endParaRPr>
                  </a:p>
                </p:txBody>
              </p:sp>
              <p:cxnSp>
                <p:nvCxnSpPr>
                  <p:cNvPr id="54" name="Straight Arrow Connector 53"/>
                  <p:cNvCxnSpPr/>
                  <p:nvPr/>
                </p:nvCxnSpPr>
                <p:spPr>
                  <a:xfrm>
                    <a:off x="925286" y="772886"/>
                    <a:ext cx="0" cy="544376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Straight Arrow Connector 54"/>
                  <p:cNvCxnSpPr/>
                  <p:nvPr/>
                </p:nvCxnSpPr>
                <p:spPr>
                  <a:xfrm>
                    <a:off x="990600" y="2188028"/>
                    <a:ext cx="0" cy="470263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Straight Arrow Connector 55"/>
                  <p:cNvCxnSpPr/>
                  <p:nvPr/>
                </p:nvCxnSpPr>
                <p:spPr>
                  <a:xfrm>
                    <a:off x="990600" y="5029200"/>
                    <a:ext cx="0" cy="46863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5" name="Straight Connector 24"/>
              <p:cNvCxnSpPr/>
              <p:nvPr/>
            </p:nvCxnSpPr>
            <p:spPr>
              <a:xfrm flipV="1">
                <a:off x="3102429" y="1077686"/>
                <a:ext cx="0" cy="189407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Straight Arrow Connector 25"/>
              <p:cNvCxnSpPr/>
              <p:nvPr/>
            </p:nvCxnSpPr>
            <p:spPr>
              <a:xfrm flipH="1">
                <a:off x="925286" y="1077686"/>
                <a:ext cx="2176991" cy="45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457200" y="762000"/>
            <a:ext cx="9144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II. PHÂN TÍCH THIẾT KẾ HỆ THỐNG</a:t>
            </a:r>
            <a:endParaRPr lang="en-US" sz="3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594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-500098" y="1785926"/>
            <a:ext cx="33528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FontTx/>
              <a:buNone/>
            </a:pPr>
            <a:r>
              <a:rPr lang="en-US" sz="1600" b="1" dirty="0" err="1" smtClean="0">
                <a:hlinkClick r:id="rId2"/>
              </a:rPr>
              <a:t>Giao</a:t>
            </a:r>
            <a:r>
              <a:rPr lang="en-US" sz="1600" b="1" dirty="0" smtClean="0">
                <a:hlinkClick r:id="rId2"/>
              </a:rPr>
              <a:t> </a:t>
            </a:r>
            <a:r>
              <a:rPr lang="en-US" sz="1600" b="1" dirty="0" err="1" smtClean="0">
                <a:hlinkClick r:id="rId2"/>
              </a:rPr>
              <a:t>diện</a:t>
            </a:r>
            <a:r>
              <a:rPr lang="en-US" sz="1600" b="1" dirty="0" smtClean="0">
                <a:hlinkClick r:id="rId2"/>
              </a:rPr>
              <a:t> </a:t>
            </a:r>
            <a:r>
              <a:rPr lang="en-US" sz="1600" b="1" dirty="0" err="1" smtClean="0">
                <a:hlinkClick r:id="rId2"/>
              </a:rPr>
              <a:t>trang</a:t>
            </a:r>
            <a:r>
              <a:rPr lang="en-US" sz="1600" b="1" dirty="0" smtClean="0">
                <a:hlinkClick r:id="rId2"/>
              </a:rPr>
              <a:t> </a:t>
            </a:r>
            <a:r>
              <a:rPr lang="en-US" sz="1600" b="1" dirty="0" err="1" smtClean="0">
                <a:hlinkClick r:id="rId2"/>
              </a:rPr>
              <a:t>chủ</a:t>
            </a:r>
            <a:endParaRPr lang="en-US" sz="1600" b="1" i="1" dirty="0"/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714348" y="741402"/>
            <a:ext cx="83534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III. </a:t>
            </a:r>
            <a:r>
              <a:rPr lang="en-US" sz="2800" b="1" dirty="0" err="1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Xây</a:t>
            </a:r>
            <a:r>
              <a:rPr lang="en-US" sz="28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dựng</a:t>
            </a:r>
            <a:r>
              <a:rPr lang="en-US" sz="28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thiết</a:t>
            </a:r>
            <a:r>
              <a:rPr lang="en-US" sz="28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kế</a:t>
            </a:r>
            <a:r>
              <a:rPr lang="en-US" sz="28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chương</a:t>
            </a:r>
            <a:r>
              <a:rPr lang="en-US" sz="28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trình</a:t>
            </a:r>
            <a:endParaRPr lang="en-US" sz="28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0" name="Picture 2" descr="C:\Users\chivassn\Desktop\tải xuố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8" y="1942101"/>
            <a:ext cx="4967302" cy="47016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6339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-304800" y="741402"/>
            <a:ext cx="9144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IV. KẾT LUẬN</a:t>
            </a:r>
            <a:endParaRPr lang="en-US" sz="3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82" y="3561546"/>
            <a:ext cx="822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en-US" sz="2000" b="1" dirty="0" smtClean="0"/>
              <a:t>2. </a:t>
            </a:r>
            <a:r>
              <a:rPr lang="en-US" sz="2000" b="1" dirty="0" err="1" smtClean="0"/>
              <a:t>Hạn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chế</a:t>
            </a:r>
            <a:endParaRPr 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856946"/>
            <a:ext cx="82296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en-US" sz="2000" b="1" dirty="0" smtClean="0"/>
              <a:t>3. </a:t>
            </a:r>
            <a:r>
              <a:rPr lang="en-US" sz="2000" b="1" dirty="0" err="1" smtClean="0"/>
              <a:t>Kết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luận</a:t>
            </a:r>
            <a:r>
              <a:rPr lang="en-US" sz="2000" b="1" dirty="0" smtClean="0"/>
              <a:t> </a:t>
            </a:r>
          </a:p>
          <a:p>
            <a:pPr lvl="0" indent="457200" algn="just"/>
            <a:r>
              <a:rPr lang="en-US" sz="1400" b="1" dirty="0" smtClean="0"/>
              <a:t>        -    </a:t>
            </a:r>
            <a:r>
              <a:rPr lang="en-US" sz="1400" dirty="0" err="1" smtClean="0"/>
              <a:t>Với</a:t>
            </a:r>
            <a:r>
              <a:rPr lang="en-US" sz="1400" dirty="0" smtClean="0"/>
              <a:t> </a:t>
            </a:r>
            <a:r>
              <a:rPr lang="en-US" sz="1400" dirty="0" err="1" smtClean="0"/>
              <a:t>những</a:t>
            </a:r>
            <a:r>
              <a:rPr lang="en-US" sz="1400" dirty="0" smtClean="0"/>
              <a:t> </a:t>
            </a:r>
            <a:r>
              <a:rPr lang="en-US" sz="1400" dirty="0" err="1" smtClean="0"/>
              <a:t>thuận</a:t>
            </a:r>
            <a:r>
              <a:rPr lang="en-US" sz="1400" dirty="0" smtClean="0"/>
              <a:t> </a:t>
            </a:r>
            <a:r>
              <a:rPr lang="en-US" sz="1400" dirty="0" err="1" smtClean="0"/>
              <a:t>lợi</a:t>
            </a:r>
            <a:r>
              <a:rPr lang="en-US" sz="1400" dirty="0" smtClean="0"/>
              <a:t> </a:t>
            </a:r>
            <a:r>
              <a:rPr lang="en-US" sz="1400" dirty="0" err="1" smtClean="0"/>
              <a:t>và</a:t>
            </a:r>
            <a:r>
              <a:rPr lang="en-US" sz="1400" dirty="0" smtClean="0"/>
              <a:t> </a:t>
            </a:r>
            <a:r>
              <a:rPr lang="en-US" sz="1400" dirty="0" err="1" smtClean="0"/>
              <a:t>khó</a:t>
            </a:r>
            <a:r>
              <a:rPr lang="en-US" sz="1400" dirty="0" smtClean="0"/>
              <a:t> </a:t>
            </a:r>
            <a:r>
              <a:rPr lang="en-US" sz="1400" dirty="0" err="1" smtClean="0"/>
              <a:t>khăn</a:t>
            </a:r>
            <a:r>
              <a:rPr lang="en-US" sz="1400" dirty="0" smtClean="0"/>
              <a:t> </a:t>
            </a:r>
            <a:r>
              <a:rPr lang="en-US" sz="1400" dirty="0" err="1" smtClean="0"/>
              <a:t>trong</a:t>
            </a:r>
            <a:r>
              <a:rPr lang="en-US" sz="1400" dirty="0" smtClean="0"/>
              <a:t> </a:t>
            </a:r>
            <a:r>
              <a:rPr lang="en-US" sz="1400" dirty="0" err="1" smtClean="0"/>
              <a:t>quá</a:t>
            </a:r>
            <a:r>
              <a:rPr lang="en-US" sz="1400" dirty="0" smtClean="0"/>
              <a:t> </a:t>
            </a:r>
            <a:r>
              <a:rPr lang="en-US" sz="1400" dirty="0" err="1" smtClean="0"/>
              <a:t>trình</a:t>
            </a:r>
            <a:r>
              <a:rPr lang="en-US" sz="1400" dirty="0" smtClean="0"/>
              <a:t> </a:t>
            </a:r>
            <a:r>
              <a:rPr lang="en-US" sz="1400" dirty="0" err="1" smtClean="0"/>
              <a:t>làm</a:t>
            </a:r>
            <a:r>
              <a:rPr lang="en-US" sz="1400" dirty="0" smtClean="0"/>
              <a:t> </a:t>
            </a:r>
            <a:r>
              <a:rPr lang="en-US" sz="1400" dirty="0" err="1" smtClean="0"/>
              <a:t>việc</a:t>
            </a:r>
            <a:r>
              <a:rPr lang="en-US" sz="1400" dirty="0" smtClean="0"/>
              <a:t>, </a:t>
            </a:r>
            <a:r>
              <a:rPr lang="en-US" sz="1400" dirty="0" err="1" smtClean="0"/>
              <a:t>bài</a:t>
            </a:r>
            <a:r>
              <a:rPr lang="en-US" sz="1400" dirty="0" smtClean="0"/>
              <a:t> </a:t>
            </a:r>
            <a:r>
              <a:rPr lang="en-US" sz="1400" dirty="0" err="1" smtClean="0"/>
              <a:t>làm</a:t>
            </a:r>
            <a:r>
              <a:rPr lang="en-US" sz="1400" dirty="0" smtClean="0"/>
              <a:t> </a:t>
            </a:r>
            <a:r>
              <a:rPr lang="en-US" sz="1400" dirty="0" err="1" smtClean="0"/>
              <a:t>về</a:t>
            </a:r>
            <a:r>
              <a:rPr lang="en-US" sz="1400" dirty="0" smtClean="0"/>
              <a:t> </a:t>
            </a:r>
            <a:r>
              <a:rPr lang="en-US" sz="1400" dirty="0" err="1" smtClean="0"/>
              <a:t>cơ</a:t>
            </a:r>
            <a:r>
              <a:rPr lang="en-US" sz="1400" dirty="0" smtClean="0"/>
              <a:t> </a:t>
            </a:r>
            <a:r>
              <a:rPr lang="en-US" sz="1400" dirty="0" err="1" smtClean="0"/>
              <a:t>bản</a:t>
            </a:r>
            <a:r>
              <a:rPr lang="en-US" sz="1400" dirty="0" smtClean="0"/>
              <a:t> </a:t>
            </a:r>
            <a:r>
              <a:rPr lang="en-US" sz="1400" dirty="0" err="1" smtClean="0"/>
              <a:t>đã</a:t>
            </a:r>
            <a:r>
              <a:rPr lang="en-US" sz="1400" dirty="0" smtClean="0"/>
              <a:t> </a:t>
            </a:r>
            <a:r>
              <a:rPr lang="en-US" sz="1400" dirty="0" err="1" smtClean="0"/>
              <a:t>hoàn</a:t>
            </a:r>
            <a:r>
              <a:rPr lang="en-US" sz="1400" dirty="0" smtClean="0"/>
              <a:t> </a:t>
            </a:r>
            <a:r>
              <a:rPr lang="en-US" sz="1400" dirty="0" smtClean="0"/>
              <a:t>	  </a:t>
            </a:r>
            <a:r>
              <a:rPr lang="en-US" sz="1400" dirty="0" err="1" smtClean="0"/>
              <a:t>thành</a:t>
            </a:r>
            <a:r>
              <a:rPr lang="en-US" sz="1400" dirty="0" smtClean="0"/>
              <a:t> </a:t>
            </a:r>
            <a:r>
              <a:rPr lang="en-US" sz="1400" dirty="0" err="1" smtClean="0"/>
              <a:t>nhưng</a:t>
            </a:r>
            <a:r>
              <a:rPr lang="en-US" sz="1400" dirty="0" smtClean="0"/>
              <a:t> </a:t>
            </a:r>
            <a:r>
              <a:rPr lang="en-US" sz="1400" dirty="0" err="1" smtClean="0"/>
              <a:t>không</a:t>
            </a:r>
            <a:r>
              <a:rPr lang="en-US" sz="1400" dirty="0" smtClean="0"/>
              <a:t> </a:t>
            </a:r>
            <a:r>
              <a:rPr lang="en-US" sz="1400" dirty="0" err="1" smtClean="0"/>
              <a:t>thể</a:t>
            </a:r>
            <a:r>
              <a:rPr lang="en-US" sz="1400" dirty="0" smtClean="0"/>
              <a:t> </a:t>
            </a:r>
            <a:r>
              <a:rPr lang="en-US" sz="1400" dirty="0" err="1" smtClean="0"/>
              <a:t>tránh</a:t>
            </a:r>
            <a:r>
              <a:rPr lang="en-US" sz="1400" dirty="0" smtClean="0"/>
              <a:t> </a:t>
            </a:r>
            <a:r>
              <a:rPr lang="en-US" sz="1400" dirty="0" err="1" smtClean="0"/>
              <a:t>khỏi</a:t>
            </a:r>
            <a:r>
              <a:rPr lang="en-US" sz="1400" dirty="0" smtClean="0"/>
              <a:t> </a:t>
            </a:r>
            <a:r>
              <a:rPr lang="en-US" sz="1400" dirty="0" err="1" smtClean="0"/>
              <a:t>sai</a:t>
            </a:r>
            <a:r>
              <a:rPr lang="en-US" sz="1400" dirty="0" smtClean="0"/>
              <a:t> </a:t>
            </a:r>
            <a:r>
              <a:rPr lang="en-US" sz="1400" dirty="0" err="1" smtClean="0"/>
              <a:t>sót</a:t>
            </a:r>
            <a:r>
              <a:rPr lang="en-US" sz="1400" dirty="0" smtClean="0"/>
              <a:t>. </a:t>
            </a:r>
            <a:r>
              <a:rPr lang="en-US" sz="1400" dirty="0" err="1" smtClean="0"/>
              <a:t>Em</a:t>
            </a:r>
            <a:r>
              <a:rPr lang="en-US" sz="1400" dirty="0" smtClean="0"/>
              <a:t> </a:t>
            </a:r>
            <a:r>
              <a:rPr lang="en-US" sz="1400" dirty="0" err="1" smtClean="0"/>
              <a:t>sẽ</a:t>
            </a:r>
            <a:r>
              <a:rPr lang="en-US" sz="1400" dirty="0" smtClean="0"/>
              <a:t> </a:t>
            </a:r>
            <a:r>
              <a:rPr lang="en-US" sz="1400" dirty="0" err="1" smtClean="0"/>
              <a:t>hoàn</a:t>
            </a:r>
            <a:r>
              <a:rPr lang="en-US" sz="1400" dirty="0" smtClean="0"/>
              <a:t> </a:t>
            </a:r>
            <a:r>
              <a:rPr lang="en-US" sz="1400" dirty="0" err="1" smtClean="0"/>
              <a:t>thiện</a:t>
            </a:r>
            <a:r>
              <a:rPr lang="en-US" sz="1400" dirty="0" smtClean="0"/>
              <a:t> </a:t>
            </a:r>
            <a:r>
              <a:rPr lang="en-US" sz="1400" dirty="0" err="1" smtClean="0"/>
              <a:t>tốt</a:t>
            </a:r>
            <a:r>
              <a:rPr lang="en-US" sz="1400" dirty="0" smtClean="0"/>
              <a:t> </a:t>
            </a:r>
            <a:r>
              <a:rPr lang="en-US" sz="1400" dirty="0" err="1" smtClean="0"/>
              <a:t>hơn</a:t>
            </a:r>
            <a:r>
              <a:rPr lang="en-US" sz="1400" dirty="0" smtClean="0"/>
              <a:t> ! </a:t>
            </a:r>
            <a:endParaRPr lang="vi-VN" sz="1400" dirty="0" smtClean="0"/>
          </a:p>
          <a:p>
            <a:pPr indent="457200" algn="just"/>
            <a:endParaRPr lang="en-US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3447" y="2133600"/>
            <a:ext cx="822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en-US" sz="2000" b="1" dirty="0" smtClean="0"/>
              <a:t>1. </a:t>
            </a:r>
            <a:r>
              <a:rPr lang="en-US" sz="2000" b="1" dirty="0" err="1" smtClean="0"/>
              <a:t>Những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công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việc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làm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được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>
          <a:xfrm>
            <a:off x="880189" y="2633246"/>
            <a:ext cx="44533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1400" dirty="0" smtClean="0"/>
              <a:t>-     </a:t>
            </a:r>
            <a:r>
              <a:rPr lang="en-US" sz="1400" dirty="0" err="1"/>
              <a:t>Thiết</a:t>
            </a:r>
            <a:r>
              <a:rPr lang="en-US" sz="1400" dirty="0"/>
              <a:t> </a:t>
            </a:r>
            <a:r>
              <a:rPr lang="en-US" sz="1400" dirty="0" err="1"/>
              <a:t>kế</a:t>
            </a:r>
            <a:r>
              <a:rPr lang="en-US" sz="1400" dirty="0"/>
              <a:t> </a:t>
            </a:r>
            <a:r>
              <a:rPr lang="en-US" sz="1400" dirty="0" err="1"/>
              <a:t>được</a:t>
            </a:r>
            <a:r>
              <a:rPr lang="en-US" sz="1400" dirty="0"/>
              <a:t> </a:t>
            </a:r>
            <a:r>
              <a:rPr lang="en-US" sz="1400" dirty="0" err="1"/>
              <a:t>mô</a:t>
            </a:r>
            <a:r>
              <a:rPr lang="en-US" sz="1400" dirty="0"/>
              <a:t> </a:t>
            </a:r>
            <a:r>
              <a:rPr lang="en-US" sz="1400" dirty="0" err="1"/>
              <a:t>hình</a:t>
            </a:r>
            <a:r>
              <a:rPr lang="en-US" sz="1400" dirty="0"/>
              <a:t> </a:t>
            </a:r>
            <a:r>
              <a:rPr lang="en-US" sz="1400" dirty="0" err="1"/>
              <a:t>cơ</a:t>
            </a:r>
            <a:r>
              <a:rPr lang="en-US" sz="1400" dirty="0"/>
              <a:t> </a:t>
            </a:r>
            <a:r>
              <a:rPr lang="en-US" sz="1400" dirty="0" err="1"/>
              <a:t>sở</a:t>
            </a:r>
            <a:r>
              <a:rPr lang="en-US" sz="1400" dirty="0"/>
              <a:t> </a:t>
            </a:r>
            <a:r>
              <a:rPr lang="en-US" sz="1400" dirty="0" err="1"/>
              <a:t>dữ</a:t>
            </a:r>
            <a:r>
              <a:rPr lang="en-US" sz="1400" dirty="0"/>
              <a:t> </a:t>
            </a:r>
            <a:r>
              <a:rPr lang="en-US" sz="1400" dirty="0" err="1"/>
              <a:t>liệu</a:t>
            </a:r>
            <a:r>
              <a:rPr lang="en-US" sz="1400" dirty="0"/>
              <a:t> </a:t>
            </a:r>
            <a:r>
              <a:rPr lang="en-US" sz="1400" dirty="0" err="1"/>
              <a:t>cho</a:t>
            </a:r>
            <a:r>
              <a:rPr lang="en-US" sz="1400" dirty="0"/>
              <a:t> website.</a:t>
            </a:r>
          </a:p>
        </p:txBody>
      </p:sp>
      <p:sp>
        <p:nvSpPr>
          <p:cNvPr id="9" name="Rectangle 8"/>
          <p:cNvSpPr/>
          <p:nvPr/>
        </p:nvSpPr>
        <p:spPr>
          <a:xfrm>
            <a:off x="869679" y="3124200"/>
            <a:ext cx="57598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1400" dirty="0" smtClean="0"/>
              <a:t>-     </a:t>
            </a:r>
            <a:r>
              <a:rPr lang="en-US" sz="1400" dirty="0" err="1" smtClean="0"/>
              <a:t>Thiết</a:t>
            </a:r>
            <a:r>
              <a:rPr lang="en-US" sz="1400" dirty="0" smtClean="0"/>
              <a:t> </a:t>
            </a:r>
            <a:r>
              <a:rPr lang="en-US" sz="1400" dirty="0" err="1"/>
              <a:t>kế</a:t>
            </a:r>
            <a:r>
              <a:rPr lang="en-US" sz="1400" dirty="0"/>
              <a:t> </a:t>
            </a:r>
            <a:r>
              <a:rPr lang="en-US" sz="1400" dirty="0" err="1"/>
              <a:t>giao</a:t>
            </a:r>
            <a:r>
              <a:rPr lang="en-US" sz="1400" dirty="0"/>
              <a:t> </a:t>
            </a:r>
            <a:r>
              <a:rPr lang="en-US" sz="1400" dirty="0" err="1"/>
              <a:t>diện</a:t>
            </a:r>
            <a:r>
              <a:rPr lang="en-US" sz="1400" dirty="0"/>
              <a:t> website </a:t>
            </a:r>
            <a:r>
              <a:rPr lang="en-US" sz="1400" dirty="0" err="1"/>
              <a:t>thân</a:t>
            </a:r>
            <a:r>
              <a:rPr lang="en-US" sz="1400" dirty="0"/>
              <a:t> </a:t>
            </a:r>
            <a:r>
              <a:rPr lang="en-US" sz="1400" dirty="0" err="1"/>
              <a:t>thiện</a:t>
            </a:r>
            <a:r>
              <a:rPr lang="en-US" sz="1400" dirty="0"/>
              <a:t>, </a:t>
            </a:r>
            <a:r>
              <a:rPr lang="en-US" sz="1400" dirty="0" err="1"/>
              <a:t>dễ</a:t>
            </a:r>
            <a:r>
              <a:rPr lang="en-US" sz="1400" dirty="0"/>
              <a:t> </a:t>
            </a:r>
            <a:r>
              <a:rPr lang="en-US" sz="1400" dirty="0" err="1"/>
              <a:t>sử</a:t>
            </a:r>
            <a:r>
              <a:rPr lang="en-US" sz="1400" dirty="0"/>
              <a:t> </a:t>
            </a:r>
            <a:r>
              <a:rPr lang="en-US" sz="1400" dirty="0" err="1"/>
              <a:t>dụng</a:t>
            </a:r>
            <a:r>
              <a:rPr lang="en-US" sz="1400" dirty="0"/>
              <a:t> </a:t>
            </a:r>
            <a:r>
              <a:rPr lang="en-US" sz="1400" dirty="0" err="1"/>
              <a:t>cho</a:t>
            </a:r>
            <a:r>
              <a:rPr lang="en-US" sz="1400" dirty="0"/>
              <a:t> </a:t>
            </a:r>
            <a:r>
              <a:rPr lang="en-US" sz="1400" dirty="0" err="1"/>
              <a:t>người</a:t>
            </a:r>
            <a:r>
              <a:rPr lang="en-US" sz="1400" dirty="0"/>
              <a:t> </a:t>
            </a:r>
            <a:r>
              <a:rPr lang="en-US" sz="1400" dirty="0" err="1" smtClean="0"/>
              <a:t>dùng</a:t>
            </a:r>
            <a:r>
              <a:rPr lang="en-US" sz="1400" dirty="0" smtClean="0"/>
              <a:t>.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869679" y="4038600"/>
            <a:ext cx="41120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1400" dirty="0" smtClean="0"/>
              <a:t>-     </a:t>
            </a:r>
            <a:r>
              <a:rPr lang="en-US" sz="1400" dirty="0" err="1"/>
              <a:t>Giao</a:t>
            </a:r>
            <a:r>
              <a:rPr lang="en-US" sz="1400" dirty="0"/>
              <a:t> </a:t>
            </a:r>
            <a:r>
              <a:rPr lang="en-US" sz="1400" dirty="0" err="1"/>
              <a:t>diện</a:t>
            </a:r>
            <a:r>
              <a:rPr lang="en-US" sz="1400" dirty="0"/>
              <a:t> </a:t>
            </a:r>
            <a:r>
              <a:rPr lang="en-US" sz="1400" dirty="0" err="1"/>
              <a:t>trang</a:t>
            </a:r>
            <a:r>
              <a:rPr lang="en-US" sz="1400" dirty="0"/>
              <a:t> web </a:t>
            </a:r>
            <a:r>
              <a:rPr lang="en-US" sz="1400" dirty="0" err="1"/>
              <a:t>còn</a:t>
            </a:r>
            <a:r>
              <a:rPr lang="en-US" sz="1400" dirty="0"/>
              <a:t> </a:t>
            </a:r>
            <a:r>
              <a:rPr lang="en-US" sz="1400" dirty="0" err="1"/>
              <a:t>chưa</a:t>
            </a:r>
            <a:r>
              <a:rPr lang="en-US" sz="1400" dirty="0"/>
              <a:t> </a:t>
            </a:r>
            <a:r>
              <a:rPr lang="en-US" sz="1400" dirty="0" err="1"/>
              <a:t>được</a:t>
            </a:r>
            <a:r>
              <a:rPr lang="en-US" sz="1400" dirty="0"/>
              <a:t> </a:t>
            </a:r>
            <a:r>
              <a:rPr lang="en-US" sz="1400" dirty="0" err="1"/>
              <a:t>đẹp</a:t>
            </a:r>
            <a:r>
              <a:rPr lang="en-US" sz="1400" dirty="0"/>
              <a:t> </a:t>
            </a:r>
            <a:r>
              <a:rPr lang="en-US" sz="1400" dirty="0" err="1" smtClean="0"/>
              <a:t>mắt</a:t>
            </a:r>
            <a:r>
              <a:rPr lang="en-US" sz="1400" dirty="0" smtClean="0"/>
              <a:t>.</a:t>
            </a:r>
            <a:endParaRPr lang="en-US" sz="1400" dirty="0"/>
          </a:p>
        </p:txBody>
      </p:sp>
      <p:sp>
        <p:nvSpPr>
          <p:cNvPr id="11" name="Rectangle 10"/>
          <p:cNvSpPr/>
          <p:nvPr/>
        </p:nvSpPr>
        <p:spPr>
          <a:xfrm>
            <a:off x="869679" y="4490242"/>
            <a:ext cx="50289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1400" dirty="0" smtClean="0"/>
              <a:t>-     </a:t>
            </a:r>
            <a:r>
              <a:rPr lang="en-US" sz="1400" dirty="0" err="1"/>
              <a:t>C</a:t>
            </a:r>
            <a:r>
              <a:rPr lang="en-US" sz="1400" dirty="0" err="1" smtClean="0"/>
              <a:t>òn</a:t>
            </a:r>
            <a:r>
              <a:rPr lang="en-US" sz="1400" dirty="0" smtClean="0"/>
              <a:t> </a:t>
            </a:r>
            <a:r>
              <a:rPr lang="en-US" sz="1400" dirty="0" err="1"/>
              <a:t>nhiều</a:t>
            </a:r>
            <a:r>
              <a:rPr lang="en-US" sz="1400" dirty="0"/>
              <a:t> </a:t>
            </a:r>
            <a:r>
              <a:rPr lang="en-US" sz="1400" dirty="0" err="1"/>
              <a:t>chức</a:t>
            </a:r>
            <a:r>
              <a:rPr lang="en-US" sz="1400" dirty="0"/>
              <a:t> </a:t>
            </a:r>
            <a:r>
              <a:rPr lang="en-US" sz="1400" dirty="0" err="1"/>
              <a:t>năng,chưa</a:t>
            </a:r>
            <a:r>
              <a:rPr lang="en-US" sz="1400" dirty="0"/>
              <a:t> </a:t>
            </a:r>
            <a:r>
              <a:rPr lang="en-US" sz="1400" dirty="0" err="1"/>
              <a:t>vận</a:t>
            </a:r>
            <a:r>
              <a:rPr lang="en-US" sz="1400" dirty="0"/>
              <a:t> </a:t>
            </a:r>
            <a:r>
              <a:rPr lang="en-US" sz="1400" dirty="0" err="1"/>
              <a:t>dụng</a:t>
            </a:r>
            <a:r>
              <a:rPr lang="en-US" sz="1400" dirty="0"/>
              <a:t> </a:t>
            </a:r>
            <a:r>
              <a:rPr lang="en-US" sz="1400" dirty="0" err="1"/>
              <a:t>và</a:t>
            </a:r>
            <a:r>
              <a:rPr lang="en-US" sz="1400" dirty="0"/>
              <a:t> </a:t>
            </a:r>
            <a:r>
              <a:rPr lang="en-US" sz="1400" dirty="0" err="1"/>
              <a:t>kiểm</a:t>
            </a:r>
            <a:r>
              <a:rPr lang="en-US" sz="1400" dirty="0"/>
              <a:t> </a:t>
            </a:r>
            <a:r>
              <a:rPr lang="en-US" sz="1400" dirty="0" err="1"/>
              <a:t>soát</a:t>
            </a:r>
            <a:r>
              <a:rPr lang="en-US" sz="1400" dirty="0"/>
              <a:t> </a:t>
            </a:r>
            <a:r>
              <a:rPr lang="en-US" sz="1400" dirty="0" err="1" smtClean="0"/>
              <a:t>được</a:t>
            </a:r>
            <a:r>
              <a:rPr lang="en-US" sz="1400" dirty="0" smtClean="0"/>
              <a:t>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357158" y="3071810"/>
            <a:ext cx="8229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Thank You Very 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Much !</a:t>
            </a:r>
            <a:endParaRPr lang="en-US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643702" y="6000768"/>
            <a:ext cx="2500298" cy="714380"/>
          </a:xfrm>
        </p:spPr>
        <p:txBody>
          <a:bodyPr/>
          <a:lstStyle/>
          <a:p>
            <a:pPr algn="l"/>
            <a:r>
              <a:rPr lang="en-US" sz="1200" dirty="0" smtClean="0">
                <a:solidFill>
                  <a:schemeClr val="tx1"/>
                </a:solidFill>
              </a:rPr>
              <a:t/>
            </a:r>
            <a:br>
              <a:rPr lang="en-US" sz="1200" dirty="0" smtClean="0">
                <a:solidFill>
                  <a:schemeClr val="tx1"/>
                </a:solidFill>
              </a:rPr>
            </a:br>
            <a:r>
              <a:rPr lang="en-US" sz="1200" dirty="0" smtClean="0">
                <a:solidFill>
                  <a:schemeClr val="tx1"/>
                </a:solidFill>
              </a:rPr>
              <a:t/>
            </a:r>
            <a:br>
              <a:rPr lang="en-US" sz="1200" dirty="0" smtClean="0">
                <a:solidFill>
                  <a:schemeClr val="tx1"/>
                </a:solidFill>
              </a:rPr>
            </a:br>
            <a:r>
              <a:rPr lang="en-US" sz="1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THỰC </a:t>
            </a:r>
            <a:r>
              <a:rPr lang="en-US" sz="1200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HiỆN</a:t>
            </a:r>
            <a:r>
              <a:rPr lang="en-US" sz="1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: </a:t>
            </a:r>
            <a:r>
              <a:rPr lang="en-US" sz="1200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Vũ</a:t>
            </a:r>
            <a:r>
              <a:rPr lang="en-US" sz="1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1200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Văn</a:t>
            </a:r>
            <a:r>
              <a:rPr lang="en-US" sz="1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1200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Thông</a:t>
            </a:r>
            <a:r>
              <a:rPr lang="en-US" sz="1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en-US" sz="1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en-US" sz="1200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Lớp</a:t>
            </a:r>
            <a:r>
              <a:rPr lang="en-US" sz="1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: </a:t>
            </a:r>
            <a:r>
              <a:rPr lang="en-US" sz="1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63CCTH03</a:t>
            </a:r>
            <a:r>
              <a:rPr lang="en-US" sz="1200" dirty="0" smtClean="0">
                <a:solidFill>
                  <a:schemeClr val="tx1"/>
                </a:solidFill>
              </a:rPr>
              <a:t/>
            </a:r>
            <a:br>
              <a:rPr lang="en-US" sz="1200" dirty="0" smtClean="0">
                <a:solidFill>
                  <a:schemeClr val="tx1"/>
                </a:solidFill>
              </a:rPr>
            </a:br>
            <a:r>
              <a:rPr lang="en-US" sz="1200" dirty="0" smtClean="0">
                <a:solidFill>
                  <a:srgbClr val="00B0F0"/>
                </a:solidFill>
              </a:rPr>
              <a:t>Mail : </a:t>
            </a:r>
            <a:r>
              <a:rPr lang="en-US" sz="1200" dirty="0" smtClean="0">
                <a:solidFill>
                  <a:schemeClr val="tx1"/>
                </a:solidFill>
                <a:hlinkClick r:id="rId2"/>
              </a:rPr>
              <a:t>vuthong.chipit@mail.com</a:t>
            </a:r>
            <a:r>
              <a:rPr lang="en-US" sz="1200" dirty="0" smtClean="0">
                <a:solidFill>
                  <a:schemeClr val="tx1"/>
                </a:solidFill>
              </a:rPr>
              <a:t/>
            </a:r>
            <a:br>
              <a:rPr lang="en-US" sz="1200" dirty="0" smtClean="0">
                <a:solidFill>
                  <a:schemeClr val="tx1"/>
                </a:solidFill>
              </a:rPr>
            </a:br>
            <a:endParaRPr lang="vi-VN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2"/>
          <p:cNvSpPr txBox="1">
            <a:spLocks noChangeArrowheads="1"/>
          </p:cNvSpPr>
          <p:nvPr/>
        </p:nvSpPr>
        <p:spPr bwMode="auto">
          <a:xfrm>
            <a:off x="76200" y="772180"/>
            <a:ext cx="9144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sz="3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I. </a:t>
            </a:r>
            <a:r>
              <a:rPr lang="en-US" sz="3000" b="1" dirty="0" err="1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Đặt</a:t>
            </a:r>
            <a:r>
              <a:rPr lang="en-US" sz="3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vấn</a:t>
            </a:r>
            <a:r>
              <a:rPr lang="en-US" sz="3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đề</a:t>
            </a:r>
            <a:endParaRPr lang="en-US" sz="3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2133600"/>
            <a:ext cx="3837909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dirty="0" err="1" smtClean="0"/>
              <a:t>Phân</a:t>
            </a:r>
            <a:r>
              <a:rPr lang="en-US" sz="2500" b="1" dirty="0" smtClean="0"/>
              <a:t> </a:t>
            </a:r>
            <a:r>
              <a:rPr lang="en-US" sz="2500" b="1" dirty="0" err="1" smtClean="0"/>
              <a:t>tích</a:t>
            </a:r>
            <a:r>
              <a:rPr lang="en-US" sz="2500" b="1" dirty="0" smtClean="0"/>
              <a:t> </a:t>
            </a:r>
            <a:r>
              <a:rPr lang="en-US" sz="2500" b="1" dirty="0" err="1" smtClean="0"/>
              <a:t>yêu</a:t>
            </a:r>
            <a:r>
              <a:rPr lang="en-US" sz="2500" b="1" dirty="0" smtClean="0"/>
              <a:t> </a:t>
            </a:r>
            <a:r>
              <a:rPr lang="en-US" sz="2500" b="1" dirty="0" err="1" smtClean="0"/>
              <a:t>cầu</a:t>
            </a:r>
            <a:r>
              <a:rPr lang="en-US" sz="2500" b="1" dirty="0" smtClean="0"/>
              <a:t> </a:t>
            </a:r>
            <a:r>
              <a:rPr lang="en-US" sz="2500" b="1" dirty="0" err="1" smtClean="0"/>
              <a:t>đề</a:t>
            </a:r>
            <a:r>
              <a:rPr lang="en-US" sz="2500" b="1" dirty="0" smtClean="0"/>
              <a:t> </a:t>
            </a:r>
            <a:r>
              <a:rPr lang="en-US" sz="2500" b="1" dirty="0" err="1" smtClean="0"/>
              <a:t>tài</a:t>
            </a:r>
            <a:endParaRPr lang="en-US" sz="2500" b="1" dirty="0"/>
          </a:p>
        </p:txBody>
      </p:sp>
      <p:sp>
        <p:nvSpPr>
          <p:cNvPr id="5" name="Rectangle 4"/>
          <p:cNvSpPr/>
          <p:nvPr/>
        </p:nvSpPr>
        <p:spPr>
          <a:xfrm>
            <a:off x="457200" y="2895600"/>
            <a:ext cx="483497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dirty="0" err="1" smtClean="0"/>
              <a:t>Mô</a:t>
            </a:r>
            <a:r>
              <a:rPr lang="en-US" sz="2500" b="1" dirty="0" smtClean="0"/>
              <a:t> </a:t>
            </a:r>
            <a:r>
              <a:rPr lang="en-US" sz="2500" b="1" dirty="0" err="1" smtClean="0"/>
              <a:t>tả</a:t>
            </a:r>
            <a:r>
              <a:rPr lang="en-US" sz="2500" b="1" dirty="0" smtClean="0"/>
              <a:t> </a:t>
            </a:r>
            <a:r>
              <a:rPr lang="en-US" sz="2500" b="1" dirty="0" err="1" smtClean="0"/>
              <a:t>hoạt</a:t>
            </a:r>
            <a:r>
              <a:rPr lang="en-US" sz="2500" b="1" dirty="0" smtClean="0"/>
              <a:t> </a:t>
            </a:r>
            <a:r>
              <a:rPr lang="en-US" sz="2500" b="1" dirty="0" err="1" smtClean="0"/>
              <a:t>động</a:t>
            </a:r>
            <a:r>
              <a:rPr lang="en-US" sz="2500" b="1" dirty="0" smtClean="0"/>
              <a:t> </a:t>
            </a:r>
            <a:r>
              <a:rPr lang="en-US" sz="2500" b="1" dirty="0" err="1" smtClean="0"/>
              <a:t>của</a:t>
            </a:r>
            <a:r>
              <a:rPr lang="en-US" sz="2500" b="1" dirty="0" smtClean="0"/>
              <a:t> </a:t>
            </a:r>
            <a:r>
              <a:rPr lang="en-US" sz="2500" b="1" dirty="0" err="1" smtClean="0"/>
              <a:t>cửa</a:t>
            </a:r>
            <a:r>
              <a:rPr lang="en-US" sz="2500" b="1" dirty="0" smtClean="0"/>
              <a:t> </a:t>
            </a:r>
            <a:r>
              <a:rPr lang="en-US" sz="2500" b="1" dirty="0" err="1" smtClean="0"/>
              <a:t>hàng</a:t>
            </a:r>
            <a:endParaRPr lang="en-US" sz="2500" b="1" dirty="0"/>
          </a:p>
        </p:txBody>
      </p:sp>
      <p:sp>
        <p:nvSpPr>
          <p:cNvPr id="6" name="Rectangle 5"/>
          <p:cNvSpPr/>
          <p:nvPr/>
        </p:nvSpPr>
        <p:spPr>
          <a:xfrm>
            <a:off x="457200" y="4800600"/>
            <a:ext cx="349647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dirty="0" err="1" smtClean="0"/>
              <a:t>Yêu</a:t>
            </a:r>
            <a:r>
              <a:rPr lang="en-US" sz="2500" b="1" dirty="0" smtClean="0"/>
              <a:t> </a:t>
            </a:r>
            <a:r>
              <a:rPr lang="en-US" sz="2500" b="1" dirty="0" err="1"/>
              <a:t>cầu</a:t>
            </a:r>
            <a:r>
              <a:rPr lang="en-US" sz="2500" b="1" dirty="0"/>
              <a:t> </a:t>
            </a:r>
            <a:r>
              <a:rPr lang="en-US" sz="2500" b="1" dirty="0" err="1"/>
              <a:t>của</a:t>
            </a:r>
            <a:r>
              <a:rPr lang="en-US" sz="2500" b="1" dirty="0"/>
              <a:t> </a:t>
            </a:r>
            <a:r>
              <a:rPr lang="en-US" sz="2500" b="1" dirty="0" err="1"/>
              <a:t>hệ</a:t>
            </a:r>
            <a:r>
              <a:rPr lang="en-US" sz="2500" b="1" dirty="0"/>
              <a:t> </a:t>
            </a:r>
            <a:r>
              <a:rPr lang="en-US" sz="2500" b="1" dirty="0" err="1"/>
              <a:t>thống</a:t>
            </a:r>
            <a:endParaRPr lang="en-US" sz="2500" b="1" dirty="0"/>
          </a:p>
        </p:txBody>
      </p:sp>
      <p:sp>
        <p:nvSpPr>
          <p:cNvPr id="8" name="Rectangle 7"/>
          <p:cNvSpPr/>
          <p:nvPr/>
        </p:nvSpPr>
        <p:spPr>
          <a:xfrm>
            <a:off x="869970" y="5280282"/>
            <a:ext cx="27077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600" dirty="0" err="1"/>
              <a:t>Nhu</a:t>
            </a:r>
            <a:r>
              <a:rPr lang="en-US" sz="1600" dirty="0"/>
              <a:t> </a:t>
            </a:r>
            <a:r>
              <a:rPr lang="en-US" sz="1600" dirty="0" err="1"/>
              <a:t>cầu</a:t>
            </a:r>
            <a:r>
              <a:rPr lang="en-US" sz="1600" dirty="0"/>
              <a:t> </a:t>
            </a:r>
            <a:r>
              <a:rPr lang="en-US" sz="1600" dirty="0" err="1"/>
              <a:t>người</a:t>
            </a:r>
            <a:r>
              <a:rPr lang="en-US" sz="1600" dirty="0"/>
              <a:t> </a:t>
            </a:r>
            <a:r>
              <a:rPr lang="en-US" sz="1600" dirty="0" err="1"/>
              <a:t>sử</a:t>
            </a:r>
            <a:r>
              <a:rPr lang="en-US" sz="1600" dirty="0"/>
              <a:t> </a:t>
            </a:r>
            <a:r>
              <a:rPr lang="en-US" sz="1600" dirty="0" err="1"/>
              <a:t>dụng</a:t>
            </a:r>
            <a:endParaRPr lang="en-US" sz="1600" dirty="0"/>
          </a:p>
        </p:txBody>
      </p:sp>
      <p:sp>
        <p:nvSpPr>
          <p:cNvPr id="9" name="Rectangle 8"/>
          <p:cNvSpPr/>
          <p:nvPr/>
        </p:nvSpPr>
        <p:spPr>
          <a:xfrm>
            <a:off x="851086" y="5811054"/>
            <a:ext cx="21916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600" dirty="0" err="1"/>
              <a:t>Với</a:t>
            </a:r>
            <a:r>
              <a:rPr lang="en-US" sz="1600" dirty="0"/>
              <a:t> </a:t>
            </a:r>
            <a:r>
              <a:rPr lang="en-US" sz="1600" dirty="0" err="1"/>
              <a:t>người</a:t>
            </a:r>
            <a:r>
              <a:rPr lang="en-US" sz="1600" dirty="0"/>
              <a:t> </a:t>
            </a:r>
            <a:r>
              <a:rPr lang="en-US" sz="1600" dirty="0" err="1"/>
              <a:t>quản</a:t>
            </a:r>
            <a:r>
              <a:rPr lang="en-US" sz="1600" dirty="0"/>
              <a:t> </a:t>
            </a:r>
            <a:r>
              <a:rPr lang="en-US" sz="1600" dirty="0" err="1"/>
              <a:t>trị</a:t>
            </a:r>
            <a:endParaRPr lang="en-US" sz="1600" dirty="0"/>
          </a:p>
        </p:txBody>
      </p:sp>
      <p:sp>
        <p:nvSpPr>
          <p:cNvPr id="10" name="Rectangle 9"/>
          <p:cNvSpPr/>
          <p:nvPr/>
        </p:nvSpPr>
        <p:spPr>
          <a:xfrm>
            <a:off x="933284" y="3372654"/>
            <a:ext cx="18630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2"/>
            <a:r>
              <a:rPr lang="en-US" sz="1600" dirty="0" smtClean="0"/>
              <a:t>-     Ban </a:t>
            </a:r>
            <a:r>
              <a:rPr lang="en-US" sz="1600" dirty="0" err="1"/>
              <a:t>điều</a:t>
            </a:r>
            <a:r>
              <a:rPr lang="en-US" sz="1600" dirty="0"/>
              <a:t> </a:t>
            </a:r>
            <a:r>
              <a:rPr lang="en-US" sz="1600" dirty="0" err="1"/>
              <a:t>hành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933284" y="3829854"/>
            <a:ext cx="22172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2"/>
            <a:r>
              <a:rPr lang="en-US" sz="1600" dirty="0" smtClean="0"/>
              <a:t>-     </a:t>
            </a:r>
            <a:r>
              <a:rPr lang="en-US" sz="1600" dirty="0" err="1" smtClean="0"/>
              <a:t>Bộ</a:t>
            </a:r>
            <a:r>
              <a:rPr lang="en-US" sz="1600" dirty="0" smtClean="0"/>
              <a:t> </a:t>
            </a:r>
            <a:r>
              <a:rPr lang="en-US" sz="1600" dirty="0" err="1" smtClean="0"/>
              <a:t>phận</a:t>
            </a:r>
            <a:r>
              <a:rPr lang="en-US" sz="1600" dirty="0" smtClean="0"/>
              <a:t> </a:t>
            </a:r>
            <a:r>
              <a:rPr lang="en-US" sz="1600" dirty="0" err="1" smtClean="0"/>
              <a:t>bán</a:t>
            </a:r>
            <a:r>
              <a:rPr lang="en-US" sz="1600" dirty="0" smtClean="0"/>
              <a:t> </a:t>
            </a:r>
            <a:r>
              <a:rPr lang="en-US" sz="1600" dirty="0" err="1" smtClean="0"/>
              <a:t>hàng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>
            <a:off x="888752" y="4295341"/>
            <a:ext cx="21050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2"/>
            <a:r>
              <a:rPr lang="en-US" sz="1600" dirty="0" smtClean="0"/>
              <a:t>-      </a:t>
            </a:r>
            <a:r>
              <a:rPr lang="en-US" sz="1600" dirty="0" err="1" smtClean="0"/>
              <a:t>Bộ</a:t>
            </a:r>
            <a:r>
              <a:rPr lang="en-US" sz="1600" dirty="0" smtClean="0"/>
              <a:t> </a:t>
            </a:r>
            <a:r>
              <a:rPr lang="en-US" sz="1600" dirty="0" err="1" smtClean="0"/>
              <a:t>phận</a:t>
            </a:r>
            <a:r>
              <a:rPr lang="en-US" sz="1600" dirty="0" smtClean="0"/>
              <a:t> </a:t>
            </a:r>
            <a:r>
              <a:rPr lang="en-US" sz="1600" dirty="0" err="1" smtClean="0"/>
              <a:t>quản</a:t>
            </a:r>
            <a:r>
              <a:rPr lang="en-US" sz="1600" dirty="0" smtClean="0"/>
              <a:t> </a:t>
            </a:r>
            <a:r>
              <a:rPr lang="en-US" sz="1600" dirty="0" err="1" smtClean="0"/>
              <a:t>trị</a:t>
            </a:r>
            <a:endParaRPr lang="en-US" sz="16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 err="1" smtClean="0"/>
              <a:t>Một</a:t>
            </a:r>
            <a:r>
              <a:rPr lang="en-US" sz="1800" dirty="0" smtClean="0"/>
              <a:t> </a:t>
            </a:r>
            <a:r>
              <a:rPr lang="en-US" sz="1800" dirty="0" err="1" smtClean="0"/>
              <a:t>số</a:t>
            </a:r>
            <a:r>
              <a:rPr lang="en-US" sz="1800" dirty="0" smtClean="0"/>
              <a:t> </a:t>
            </a:r>
            <a:r>
              <a:rPr lang="en-US" sz="1800" dirty="0" err="1" smtClean="0"/>
              <a:t>hình</a:t>
            </a:r>
            <a:r>
              <a:rPr lang="en-US" sz="1800" dirty="0" smtClean="0"/>
              <a:t> </a:t>
            </a:r>
            <a:r>
              <a:rPr lang="en-US" sz="1800" dirty="0" err="1" smtClean="0"/>
              <a:t>ảnh</a:t>
            </a:r>
            <a:r>
              <a:rPr lang="en-US" sz="1800" dirty="0" smtClean="0"/>
              <a:t> </a:t>
            </a:r>
            <a:r>
              <a:rPr lang="en-US" sz="1800" dirty="0" err="1" smtClean="0"/>
              <a:t>sự</a:t>
            </a:r>
            <a:r>
              <a:rPr lang="en-US" sz="1800" dirty="0" smtClean="0"/>
              <a:t> </a:t>
            </a:r>
            <a:r>
              <a:rPr lang="en-US" sz="1800" dirty="0" err="1" smtClean="0"/>
              <a:t>tiện</a:t>
            </a:r>
            <a:r>
              <a:rPr lang="en-US" sz="1800" dirty="0" smtClean="0"/>
              <a:t> </a:t>
            </a:r>
            <a:r>
              <a:rPr lang="en-US" sz="1800" dirty="0" err="1" smtClean="0"/>
              <a:t>dụng</a:t>
            </a:r>
            <a:r>
              <a:rPr lang="en-US" sz="1800" dirty="0" smtClean="0"/>
              <a:t> </a:t>
            </a:r>
            <a:r>
              <a:rPr lang="en-US" sz="1800" dirty="0" err="1" smtClean="0"/>
              <a:t>của</a:t>
            </a:r>
            <a:r>
              <a:rPr lang="en-US" sz="1800" dirty="0" smtClean="0"/>
              <a:t> </a:t>
            </a:r>
            <a:r>
              <a:rPr lang="en-US" sz="1800" dirty="0" err="1" smtClean="0"/>
              <a:t>việc</a:t>
            </a:r>
            <a:r>
              <a:rPr lang="en-US" sz="1800" dirty="0" smtClean="0"/>
              <a:t> </a:t>
            </a:r>
            <a:r>
              <a:rPr lang="en-US" sz="1800" dirty="0" err="1" smtClean="0"/>
              <a:t>mua</a:t>
            </a:r>
            <a:r>
              <a:rPr lang="en-US" sz="1800" dirty="0" smtClean="0"/>
              <a:t> </a:t>
            </a:r>
            <a:r>
              <a:rPr lang="en-US" sz="1800" dirty="0" err="1" smtClean="0"/>
              <a:t>hàng</a:t>
            </a:r>
            <a:r>
              <a:rPr lang="en-US" sz="1800" dirty="0" smtClean="0"/>
              <a:t> qua internet</a:t>
            </a:r>
            <a:endParaRPr lang="vi-VN" sz="1800" dirty="0"/>
          </a:p>
        </p:txBody>
      </p:sp>
      <p:pic>
        <p:nvPicPr>
          <p:cNvPr id="12" name="Content Placeholder 11" descr="5-xu-huong-thuong-mai-dien-tu-tren-di-dong220151020094332.60199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1643050"/>
            <a:ext cx="4643470" cy="2466975"/>
          </a:xfrm>
        </p:spPr>
      </p:pic>
      <p:pic>
        <p:nvPicPr>
          <p:cNvPr id="14" name="Picture 13" descr="TMDT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1643050"/>
            <a:ext cx="4286248" cy="2459341"/>
          </a:xfrm>
          <a:prstGeom prst="rect">
            <a:avLst/>
          </a:prstGeom>
        </p:spPr>
      </p:pic>
      <p:pic>
        <p:nvPicPr>
          <p:cNvPr id="15" name="Picture 14" descr="thuong-mai-dien-tu-smartphone-se-vuot-tablet-trong-nam-2015_s264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4098598"/>
            <a:ext cx="4643470" cy="2616550"/>
          </a:xfrm>
          <a:prstGeom prst="rect">
            <a:avLst/>
          </a:prstGeom>
        </p:spPr>
      </p:pic>
      <p:pic>
        <p:nvPicPr>
          <p:cNvPr id="16" name="Picture 15" descr="thuong-mai-dien-tu-7035-1451876750_490x29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6314" y="4071942"/>
            <a:ext cx="4357686" cy="264320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 err="1" smtClean="0"/>
              <a:t>Sự</a:t>
            </a:r>
            <a:r>
              <a:rPr lang="en-US" sz="1800" dirty="0" smtClean="0"/>
              <a:t> </a:t>
            </a:r>
            <a:r>
              <a:rPr lang="en-US" sz="1800" dirty="0" err="1" smtClean="0"/>
              <a:t>tiện</a:t>
            </a:r>
            <a:r>
              <a:rPr lang="en-US" sz="1800" dirty="0" smtClean="0"/>
              <a:t> </a:t>
            </a:r>
            <a:r>
              <a:rPr lang="en-US" sz="1800" dirty="0" err="1" smtClean="0"/>
              <a:t>dụng</a:t>
            </a:r>
            <a:r>
              <a:rPr lang="en-US" sz="1800" dirty="0" smtClean="0"/>
              <a:t> </a:t>
            </a:r>
            <a:r>
              <a:rPr lang="en-US" sz="1800" dirty="0" err="1" smtClean="0"/>
              <a:t>của</a:t>
            </a:r>
            <a:r>
              <a:rPr lang="en-US" sz="1800" dirty="0" smtClean="0"/>
              <a:t> </a:t>
            </a:r>
            <a:r>
              <a:rPr lang="en-US" sz="1800" dirty="0" err="1" smtClean="0"/>
              <a:t>việc</a:t>
            </a:r>
            <a:r>
              <a:rPr lang="en-US" sz="1800" dirty="0" smtClean="0"/>
              <a:t> </a:t>
            </a:r>
            <a:r>
              <a:rPr lang="en-US" sz="1800" dirty="0" err="1" smtClean="0"/>
              <a:t>mua</a:t>
            </a:r>
            <a:r>
              <a:rPr lang="en-US" sz="1800" dirty="0" smtClean="0"/>
              <a:t> </a:t>
            </a:r>
            <a:r>
              <a:rPr lang="en-US" sz="1800" dirty="0" err="1" smtClean="0"/>
              <a:t>hàng</a:t>
            </a:r>
            <a:r>
              <a:rPr lang="en-US" sz="1800" dirty="0" smtClean="0"/>
              <a:t> </a:t>
            </a:r>
            <a:r>
              <a:rPr lang="en-US" sz="1800" dirty="0" err="1" smtClean="0"/>
              <a:t>trực</a:t>
            </a:r>
            <a:r>
              <a:rPr lang="en-US" sz="1800" dirty="0" smtClean="0"/>
              <a:t> </a:t>
            </a:r>
            <a:r>
              <a:rPr lang="en-US" sz="1800" dirty="0" err="1" smtClean="0"/>
              <a:t>tuyến</a:t>
            </a:r>
            <a:endParaRPr lang="vi-VN" sz="1800" dirty="0"/>
          </a:p>
        </p:txBody>
      </p:sp>
      <p:pic>
        <p:nvPicPr>
          <p:cNvPr id="4" name="Content Placeholder 3" descr="TMDT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4010025" y="2071688"/>
            <a:ext cx="5133975" cy="3786187"/>
          </a:xfrm>
        </p:spPr>
      </p:pic>
      <p:pic>
        <p:nvPicPr>
          <p:cNvPr id="5" name="Picture 4" descr="1246235358.im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43116"/>
            <a:ext cx="4000528" cy="374192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457200" y="762000"/>
            <a:ext cx="9144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II. PHÂN TÍCH THIẾT KẾ HỆ THỐNG</a:t>
            </a:r>
            <a:endParaRPr lang="en-US" sz="3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181717" y="1586066"/>
            <a:ext cx="40703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latin typeface="+mn-lt"/>
                <a:cs typeface="+mn-cs"/>
              </a:rPr>
              <a:t> </a:t>
            </a:r>
            <a:r>
              <a:rPr lang="en-US" sz="2000" b="1" dirty="0" err="1">
                <a:latin typeface="+mn-lt"/>
                <a:cs typeface="+mn-cs"/>
              </a:rPr>
              <a:t>Sơ</a:t>
            </a:r>
            <a:r>
              <a:rPr lang="en-US" sz="2000" b="1" dirty="0">
                <a:latin typeface="+mn-lt"/>
                <a:cs typeface="+mn-cs"/>
              </a:rPr>
              <a:t> </a:t>
            </a:r>
            <a:r>
              <a:rPr lang="en-US" sz="2000" b="1" dirty="0" err="1">
                <a:latin typeface="+mn-lt"/>
                <a:cs typeface="+mn-cs"/>
              </a:rPr>
              <a:t>đồ</a:t>
            </a:r>
            <a:r>
              <a:rPr lang="en-US" sz="2000" b="1" dirty="0">
                <a:latin typeface="+mn-lt"/>
                <a:cs typeface="+mn-cs"/>
              </a:rPr>
              <a:t> </a:t>
            </a:r>
            <a:r>
              <a:rPr lang="en-US" sz="2000" b="1" dirty="0" err="1">
                <a:latin typeface="+mn-lt"/>
                <a:cs typeface="+mn-cs"/>
              </a:rPr>
              <a:t>phân</a:t>
            </a:r>
            <a:r>
              <a:rPr lang="en-US" sz="2000" b="1" dirty="0">
                <a:latin typeface="+mn-lt"/>
                <a:cs typeface="+mn-cs"/>
              </a:rPr>
              <a:t> </a:t>
            </a:r>
            <a:r>
              <a:rPr lang="en-US" sz="2000" b="1" dirty="0" err="1">
                <a:latin typeface="+mn-lt"/>
                <a:cs typeface="+mn-cs"/>
              </a:rPr>
              <a:t>cấp</a:t>
            </a:r>
            <a:r>
              <a:rPr lang="en-US" sz="2000" b="1" dirty="0">
                <a:latin typeface="+mn-lt"/>
                <a:cs typeface="+mn-cs"/>
              </a:rPr>
              <a:t> </a:t>
            </a:r>
            <a:r>
              <a:rPr lang="en-US" sz="2000" b="1" dirty="0" err="1">
                <a:latin typeface="+mn-lt"/>
                <a:cs typeface="+mn-cs"/>
              </a:rPr>
              <a:t>chức</a:t>
            </a:r>
            <a:r>
              <a:rPr lang="en-US" sz="2000" b="1" dirty="0">
                <a:latin typeface="+mn-lt"/>
                <a:cs typeface="+mn-cs"/>
              </a:rPr>
              <a:t> </a:t>
            </a:r>
            <a:r>
              <a:rPr lang="en-US" sz="2000" b="1" dirty="0" err="1">
                <a:latin typeface="+mn-lt"/>
                <a:cs typeface="+mn-cs"/>
              </a:rPr>
              <a:t>năng</a:t>
            </a:r>
            <a:endParaRPr lang="en-US" sz="2000" dirty="0">
              <a:latin typeface="+mj-lt"/>
              <a:cs typeface="+mn-cs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-106107" y="1981200"/>
            <a:ext cx="8024858" cy="4797425"/>
            <a:chOff x="-1011387" y="0"/>
            <a:chExt cx="7234995" cy="4797425"/>
          </a:xfrm>
        </p:grpSpPr>
        <p:sp>
          <p:nvSpPr>
            <p:cNvPr id="65" name="Rectangle 64"/>
            <p:cNvSpPr>
              <a:spLocks noChangeArrowheads="1"/>
            </p:cNvSpPr>
            <p:nvPr/>
          </p:nvSpPr>
          <p:spPr bwMode="auto">
            <a:xfrm>
              <a:off x="1533525" y="0"/>
              <a:ext cx="3341370" cy="438150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720"/>
                </a:spcBef>
                <a:spcAft>
                  <a:spcPts val="720"/>
                </a:spcAft>
              </a:pPr>
              <a:r>
                <a:rPr lang="en-US" sz="1300" b="1" kern="1600">
                  <a:effectLst/>
                  <a:latin typeface="Times New Roman"/>
                  <a:ea typeface="Calibri"/>
                </a:rPr>
                <a:t>Xây dựng website bán điện thoại trực tuyến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2028825" y="962025"/>
              <a:ext cx="889000" cy="94551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720"/>
                </a:spcBef>
                <a:spcAft>
                  <a:spcPts val="720"/>
                </a:spcAft>
              </a:pPr>
              <a:r>
                <a:rPr lang="en-US" sz="1200" kern="1600">
                  <a:effectLst/>
                  <a:latin typeface="Times New Roman"/>
                  <a:ea typeface="Calibri"/>
                </a:rPr>
                <a:t>3.Quản lý hóa đơn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grpSp>
          <p:nvGrpSpPr>
            <p:cNvPr id="67" name="Group 66"/>
            <p:cNvGrpSpPr>
              <a:grpSpLocks/>
            </p:cNvGrpSpPr>
            <p:nvPr/>
          </p:nvGrpSpPr>
          <p:grpSpPr bwMode="auto">
            <a:xfrm>
              <a:off x="2095500" y="1924050"/>
              <a:ext cx="940435" cy="1858645"/>
              <a:chOff x="4819" y="5707"/>
              <a:chExt cx="1481" cy="2927"/>
            </a:xfrm>
          </p:grpSpPr>
          <p:sp>
            <p:nvSpPr>
              <p:cNvPr id="116" name="Rectangle 115"/>
              <p:cNvSpPr>
                <a:spLocks noChangeArrowheads="1"/>
              </p:cNvSpPr>
              <p:nvPr/>
            </p:nvSpPr>
            <p:spPr bwMode="auto">
              <a:xfrm>
                <a:off x="5011" y="7604"/>
                <a:ext cx="1289" cy="103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1100" kern="1600">
                    <a:effectLst/>
                    <a:latin typeface="Times New Roman"/>
                    <a:ea typeface="Calibri"/>
                  </a:rPr>
                  <a:t>3.2.Xử lý hóa đơn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117" name="Rectangle 116"/>
              <p:cNvSpPr>
                <a:spLocks noChangeArrowheads="1"/>
              </p:cNvSpPr>
              <p:nvPr/>
            </p:nvSpPr>
            <p:spPr bwMode="auto">
              <a:xfrm>
                <a:off x="5004" y="5962"/>
                <a:ext cx="1131" cy="1231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3.1.Cập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nhật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hoá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đơn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118" name="AutoShape 20"/>
              <p:cNvCxnSpPr>
                <a:cxnSpLocks noChangeShapeType="1"/>
              </p:cNvCxnSpPr>
              <p:nvPr/>
            </p:nvCxnSpPr>
            <p:spPr bwMode="auto">
              <a:xfrm>
                <a:off x="4833" y="5707"/>
                <a:ext cx="0" cy="241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9" name="AutoShape 36"/>
              <p:cNvCxnSpPr>
                <a:cxnSpLocks noChangeShapeType="1"/>
              </p:cNvCxnSpPr>
              <p:nvPr/>
            </p:nvCxnSpPr>
            <p:spPr bwMode="auto">
              <a:xfrm>
                <a:off x="4833" y="6307"/>
                <a:ext cx="178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0" name="AutoShape 355"/>
              <p:cNvCxnSpPr>
                <a:cxnSpLocks noChangeShapeType="1"/>
              </p:cNvCxnSpPr>
              <p:nvPr/>
            </p:nvCxnSpPr>
            <p:spPr bwMode="auto">
              <a:xfrm>
                <a:off x="4819" y="8107"/>
                <a:ext cx="178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923925" y="971550"/>
              <a:ext cx="1007745" cy="94043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1200" kern="1600">
                  <a:effectLst/>
                  <a:latin typeface="Times New Roman"/>
                  <a:ea typeface="Calibri"/>
                </a:rPr>
                <a:t>2.Quản lý sản phẩm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grpSp>
          <p:nvGrpSpPr>
            <p:cNvPr id="69" name="Group 68"/>
            <p:cNvGrpSpPr>
              <a:grpSpLocks/>
            </p:cNvGrpSpPr>
            <p:nvPr/>
          </p:nvGrpSpPr>
          <p:grpSpPr bwMode="auto">
            <a:xfrm>
              <a:off x="-939251" y="1924050"/>
              <a:ext cx="4049133" cy="1736090"/>
              <a:chOff x="3089" y="5738"/>
              <a:chExt cx="4049133" cy="2734"/>
            </a:xfrm>
          </p:grpSpPr>
          <p:cxnSp>
            <p:nvCxnSpPr>
              <p:cNvPr id="111" name="AutoShape 18"/>
              <p:cNvCxnSpPr>
                <a:cxnSpLocks noChangeShapeType="1"/>
              </p:cNvCxnSpPr>
              <p:nvPr/>
            </p:nvCxnSpPr>
            <p:spPr bwMode="auto">
              <a:xfrm>
                <a:off x="4052222" y="5738"/>
                <a:ext cx="0" cy="240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2" name="AutoShape 30"/>
              <p:cNvCxnSpPr>
                <a:cxnSpLocks noChangeShapeType="1"/>
              </p:cNvCxnSpPr>
              <p:nvPr/>
            </p:nvCxnSpPr>
            <p:spPr bwMode="auto">
              <a:xfrm>
                <a:off x="3089" y="6338"/>
                <a:ext cx="178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3" name="AutoShape 31"/>
              <p:cNvCxnSpPr>
                <a:cxnSpLocks noChangeShapeType="1"/>
              </p:cNvCxnSpPr>
              <p:nvPr/>
            </p:nvCxnSpPr>
            <p:spPr bwMode="auto">
              <a:xfrm>
                <a:off x="3089" y="7644"/>
                <a:ext cx="178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14" name="Rectangle 113"/>
              <p:cNvSpPr>
                <a:spLocks noChangeArrowheads="1"/>
              </p:cNvSpPr>
              <p:nvPr/>
            </p:nvSpPr>
            <p:spPr bwMode="auto">
              <a:xfrm flipH="1">
                <a:off x="2084490" y="6012"/>
                <a:ext cx="886673" cy="1196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1200" kern="1600" dirty="0">
                    <a:effectLst/>
                    <a:latin typeface="Times New Roman"/>
                    <a:ea typeface="Calibri"/>
                  </a:rPr>
                  <a:t>2.1.Cập </a:t>
                </a: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nhật</a:t>
                </a:r>
                <a:r>
                  <a:rPr lang="en-US" sz="12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danh</a:t>
                </a:r>
                <a:r>
                  <a:rPr lang="en-US" sz="12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200" kern="1600" dirty="0" err="1">
                    <a:effectLst/>
                    <a:latin typeface="Times New Roman"/>
                    <a:ea typeface="Calibri"/>
                  </a:rPr>
                  <a:t>mục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115" name="Rectangle 114"/>
              <p:cNvSpPr>
                <a:spLocks noChangeArrowheads="1"/>
              </p:cNvSpPr>
              <p:nvPr/>
            </p:nvSpPr>
            <p:spPr bwMode="auto">
              <a:xfrm flipH="1">
                <a:off x="2128626" y="7487"/>
                <a:ext cx="823225" cy="985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2.2.Cập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nhật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sản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phẩm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</p:grp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3019425" y="971550"/>
              <a:ext cx="955040" cy="96647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720"/>
                </a:spcBef>
                <a:spcAft>
                  <a:spcPts val="720"/>
                </a:spcAft>
              </a:pPr>
              <a:r>
                <a:rPr lang="en-US" sz="1300" kern="1600">
                  <a:effectLst/>
                  <a:latin typeface="Times New Roman"/>
                  <a:ea typeface="Calibri"/>
                </a:rPr>
                <a:t>4.Quản lý góp ý và tin tức</a:t>
              </a:r>
            </a:p>
          </p:txBody>
        </p:sp>
        <p:grpSp>
          <p:nvGrpSpPr>
            <p:cNvPr id="71" name="Group 70"/>
            <p:cNvGrpSpPr>
              <a:grpSpLocks/>
            </p:cNvGrpSpPr>
            <p:nvPr/>
          </p:nvGrpSpPr>
          <p:grpSpPr bwMode="auto">
            <a:xfrm>
              <a:off x="-994928" y="1905000"/>
              <a:ext cx="4884418" cy="1907540"/>
              <a:chOff x="6467" y="6309"/>
              <a:chExt cx="4884418" cy="3004"/>
            </a:xfrm>
          </p:grpSpPr>
          <p:cxnSp>
            <p:nvCxnSpPr>
              <p:cNvPr id="106" name="AutoShape 21"/>
              <p:cNvCxnSpPr>
                <a:cxnSpLocks noChangeShapeType="1"/>
              </p:cNvCxnSpPr>
              <p:nvPr/>
            </p:nvCxnSpPr>
            <p:spPr bwMode="auto">
              <a:xfrm>
                <a:off x="2048257" y="6309"/>
                <a:ext cx="0" cy="2288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7" name="AutoShape 37"/>
              <p:cNvCxnSpPr>
                <a:cxnSpLocks noChangeShapeType="1"/>
              </p:cNvCxnSpPr>
              <p:nvPr/>
            </p:nvCxnSpPr>
            <p:spPr bwMode="auto">
              <a:xfrm>
                <a:off x="6467" y="6969"/>
                <a:ext cx="178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8" name="AutoShape 38"/>
              <p:cNvCxnSpPr>
                <a:cxnSpLocks noChangeShapeType="1"/>
              </p:cNvCxnSpPr>
              <p:nvPr/>
            </p:nvCxnSpPr>
            <p:spPr bwMode="auto">
              <a:xfrm>
                <a:off x="6467" y="8597"/>
                <a:ext cx="178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9" name="Rectangle 108"/>
              <p:cNvSpPr>
                <a:spLocks noChangeArrowheads="1"/>
              </p:cNvSpPr>
              <p:nvPr/>
            </p:nvSpPr>
            <p:spPr bwMode="auto">
              <a:xfrm flipH="1">
                <a:off x="4214292" y="6661"/>
                <a:ext cx="676593" cy="1245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4.1.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Cập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nhật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tin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tức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110" name="Rectangle 109"/>
              <p:cNvSpPr>
                <a:spLocks noChangeArrowheads="1"/>
              </p:cNvSpPr>
              <p:nvPr/>
            </p:nvSpPr>
            <p:spPr bwMode="auto">
              <a:xfrm flipH="1">
                <a:off x="4257637" y="8200"/>
                <a:ext cx="633247" cy="1113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4.2.Xứ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lý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góp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ý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</p:grp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0" y="962025"/>
              <a:ext cx="848360" cy="94297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720"/>
                </a:spcBef>
                <a:spcAft>
                  <a:spcPts val="720"/>
                </a:spcAft>
              </a:pPr>
              <a:r>
                <a:rPr lang="en-US" sz="1200" kern="1600">
                  <a:effectLst/>
                  <a:latin typeface="Times New Roman"/>
                  <a:ea typeface="Calibri"/>
                </a:rPr>
                <a:t>1.Quản trị</a:t>
              </a:r>
              <a:endParaRPr lang="en-US" sz="1300" kern="160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73" name="Rectangle 72"/>
            <p:cNvSpPr>
              <a:spLocks noChangeArrowheads="1"/>
            </p:cNvSpPr>
            <p:nvPr/>
          </p:nvSpPr>
          <p:spPr bwMode="auto">
            <a:xfrm>
              <a:off x="4067175" y="962025"/>
              <a:ext cx="907415" cy="9398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720"/>
                </a:spcBef>
                <a:spcAft>
                  <a:spcPts val="720"/>
                </a:spcAft>
              </a:pPr>
              <a:r>
                <a:rPr lang="en-US" sz="1300" kern="1600" dirty="0">
                  <a:effectLst/>
                  <a:latin typeface="Times New Roman"/>
                  <a:ea typeface="Calibri"/>
                </a:rPr>
                <a:t>5.Tìm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kiếm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5048250" y="962025"/>
              <a:ext cx="809625" cy="94297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720"/>
                </a:spcBef>
                <a:spcAft>
                  <a:spcPts val="720"/>
                </a:spcAft>
              </a:pPr>
              <a:r>
                <a:rPr lang="en-US" sz="1300" kern="1600">
                  <a:effectLst/>
                  <a:latin typeface="Times New Roman"/>
                  <a:ea typeface="Calibri"/>
                </a:rPr>
                <a:t>6.Thống kê</a:t>
              </a:r>
            </a:p>
          </p:txBody>
        </p:sp>
        <p:grpSp>
          <p:nvGrpSpPr>
            <p:cNvPr id="75" name="Group 74"/>
            <p:cNvGrpSpPr>
              <a:grpSpLocks/>
            </p:cNvGrpSpPr>
            <p:nvPr/>
          </p:nvGrpSpPr>
          <p:grpSpPr bwMode="auto">
            <a:xfrm>
              <a:off x="-1011387" y="1905000"/>
              <a:ext cx="7234995" cy="2892425"/>
              <a:chOff x="9693" y="5678"/>
              <a:chExt cx="7234995" cy="4555"/>
            </a:xfrm>
          </p:grpSpPr>
          <p:cxnSp>
            <p:nvCxnSpPr>
              <p:cNvPr id="99" name="AutoShape 22"/>
              <p:cNvCxnSpPr>
                <a:cxnSpLocks noChangeShapeType="1"/>
              </p:cNvCxnSpPr>
              <p:nvPr/>
            </p:nvCxnSpPr>
            <p:spPr bwMode="auto">
              <a:xfrm>
                <a:off x="6260658" y="5678"/>
                <a:ext cx="0" cy="387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0" name="AutoShape 50"/>
              <p:cNvCxnSpPr>
                <a:cxnSpLocks noChangeShapeType="1"/>
              </p:cNvCxnSpPr>
              <p:nvPr/>
            </p:nvCxnSpPr>
            <p:spPr bwMode="auto">
              <a:xfrm>
                <a:off x="9693" y="6293"/>
                <a:ext cx="178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1" name="Rectangle 100"/>
              <p:cNvSpPr>
                <a:spLocks noChangeArrowheads="1"/>
              </p:cNvSpPr>
              <p:nvPr/>
            </p:nvSpPr>
            <p:spPr bwMode="auto">
              <a:xfrm flipH="1">
                <a:off x="6474142" y="7421"/>
                <a:ext cx="770546" cy="1261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6.2.Thống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kê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SP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bán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chạy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102" name="AutoShape 52"/>
              <p:cNvCxnSpPr>
                <a:cxnSpLocks noChangeShapeType="1"/>
              </p:cNvCxnSpPr>
              <p:nvPr/>
            </p:nvCxnSpPr>
            <p:spPr bwMode="auto">
              <a:xfrm>
                <a:off x="9693" y="7738"/>
                <a:ext cx="178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3" name="Rectangle 102"/>
              <p:cNvSpPr>
                <a:spLocks noChangeArrowheads="1"/>
              </p:cNvSpPr>
              <p:nvPr/>
            </p:nvSpPr>
            <p:spPr bwMode="auto">
              <a:xfrm flipH="1">
                <a:off x="6474142" y="5949"/>
                <a:ext cx="769539" cy="1245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6.1.Thống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kê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hóa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đơn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104" name="Rectangle 103"/>
              <p:cNvSpPr>
                <a:spLocks noChangeArrowheads="1"/>
              </p:cNvSpPr>
              <p:nvPr/>
            </p:nvSpPr>
            <p:spPr bwMode="auto">
              <a:xfrm flipH="1">
                <a:off x="6474142" y="8872"/>
                <a:ext cx="736041" cy="1361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6.3.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Thống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kê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sản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phẩm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mới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105" name="AutoShape 376"/>
              <p:cNvCxnSpPr>
                <a:cxnSpLocks noChangeShapeType="1"/>
              </p:cNvCxnSpPr>
              <p:nvPr/>
            </p:nvCxnSpPr>
            <p:spPr bwMode="auto">
              <a:xfrm>
                <a:off x="9693" y="9267"/>
                <a:ext cx="178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76" name="Group 75"/>
            <p:cNvGrpSpPr>
              <a:grpSpLocks/>
            </p:cNvGrpSpPr>
            <p:nvPr/>
          </p:nvGrpSpPr>
          <p:grpSpPr bwMode="auto">
            <a:xfrm>
              <a:off x="47625" y="1914525"/>
              <a:ext cx="895350" cy="2576195"/>
              <a:chOff x="1543" y="6187"/>
              <a:chExt cx="1410" cy="4057"/>
            </a:xfrm>
          </p:grpSpPr>
          <p:sp>
            <p:nvSpPr>
              <p:cNvPr id="92" name="Rectangle 91"/>
              <p:cNvSpPr>
                <a:spLocks noChangeArrowheads="1"/>
              </p:cNvSpPr>
              <p:nvPr/>
            </p:nvSpPr>
            <p:spPr bwMode="auto">
              <a:xfrm>
                <a:off x="1708" y="9217"/>
                <a:ext cx="1245" cy="1027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indent="-90170" algn="ctr"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1100" kern="1600">
                    <a:effectLst/>
                    <a:latin typeface="Times New Roman"/>
                    <a:ea typeface="Calibri"/>
                  </a:rPr>
                  <a:t>1.3.Đăng xuất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93" name="Rectangle 92"/>
              <p:cNvSpPr>
                <a:spLocks noChangeArrowheads="1"/>
              </p:cNvSpPr>
              <p:nvPr/>
            </p:nvSpPr>
            <p:spPr bwMode="auto">
              <a:xfrm>
                <a:off x="1721" y="7763"/>
                <a:ext cx="1232" cy="1244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1100" kern="1600">
                    <a:effectLst/>
                    <a:latin typeface="Times New Roman"/>
                    <a:ea typeface="Calibri"/>
                  </a:rPr>
                  <a:t>1.2.Cập nhật người dùng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94" name="AutoShape 17"/>
              <p:cNvCxnSpPr>
                <a:cxnSpLocks noChangeShapeType="1"/>
              </p:cNvCxnSpPr>
              <p:nvPr/>
            </p:nvCxnSpPr>
            <p:spPr bwMode="auto">
              <a:xfrm>
                <a:off x="1543" y="6187"/>
                <a:ext cx="0" cy="316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5" name="AutoShape 23"/>
              <p:cNvCxnSpPr>
                <a:cxnSpLocks noChangeShapeType="1"/>
              </p:cNvCxnSpPr>
              <p:nvPr/>
            </p:nvCxnSpPr>
            <p:spPr bwMode="auto">
              <a:xfrm>
                <a:off x="1543" y="6787"/>
                <a:ext cx="178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6" name="Rectangle 95"/>
              <p:cNvSpPr>
                <a:spLocks noChangeArrowheads="1"/>
              </p:cNvSpPr>
              <p:nvPr/>
            </p:nvSpPr>
            <p:spPr bwMode="auto">
              <a:xfrm>
                <a:off x="1721" y="6442"/>
                <a:ext cx="1127" cy="906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1000" kern="1600">
                    <a:effectLst/>
                    <a:latin typeface="Times New Roman"/>
                    <a:ea typeface="Calibri"/>
                  </a:rPr>
                  <a:t>1.1.Đăng nhập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97" name="AutoShape 28"/>
              <p:cNvCxnSpPr>
                <a:cxnSpLocks noChangeShapeType="1"/>
              </p:cNvCxnSpPr>
              <p:nvPr/>
            </p:nvCxnSpPr>
            <p:spPr bwMode="auto">
              <a:xfrm>
                <a:off x="1543" y="8093"/>
                <a:ext cx="178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8" name="AutoShape 29"/>
              <p:cNvCxnSpPr>
                <a:cxnSpLocks noChangeShapeType="1"/>
              </p:cNvCxnSpPr>
              <p:nvPr/>
            </p:nvCxnSpPr>
            <p:spPr bwMode="auto">
              <a:xfrm>
                <a:off x="1543" y="9352"/>
                <a:ext cx="178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77" name="Group 76"/>
            <p:cNvGrpSpPr>
              <a:grpSpLocks/>
            </p:cNvGrpSpPr>
            <p:nvPr/>
          </p:nvGrpSpPr>
          <p:grpSpPr bwMode="auto">
            <a:xfrm>
              <a:off x="4124325" y="1905000"/>
              <a:ext cx="882015" cy="2167255"/>
              <a:chOff x="8125" y="6172"/>
              <a:chExt cx="1389" cy="3413"/>
            </a:xfrm>
          </p:grpSpPr>
          <p:sp>
            <p:nvSpPr>
              <p:cNvPr id="87" name="Rectangle 86"/>
              <p:cNvSpPr>
                <a:spLocks noChangeArrowheads="1"/>
              </p:cNvSpPr>
              <p:nvPr/>
            </p:nvSpPr>
            <p:spPr bwMode="auto">
              <a:xfrm>
                <a:off x="8303" y="7911"/>
                <a:ext cx="1211" cy="1674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5.2.Tìm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kiếm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theo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khoảng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giá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SP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88" name="AutoShape 21"/>
              <p:cNvCxnSpPr>
                <a:cxnSpLocks noChangeShapeType="1"/>
              </p:cNvCxnSpPr>
              <p:nvPr/>
            </p:nvCxnSpPr>
            <p:spPr bwMode="auto">
              <a:xfrm>
                <a:off x="8125" y="6172"/>
                <a:ext cx="0" cy="2228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9" name="AutoShape 37"/>
              <p:cNvCxnSpPr>
                <a:cxnSpLocks noChangeShapeType="1"/>
              </p:cNvCxnSpPr>
              <p:nvPr/>
            </p:nvCxnSpPr>
            <p:spPr bwMode="auto">
              <a:xfrm>
                <a:off x="8125" y="6772"/>
                <a:ext cx="178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0" name="AutoShape 38"/>
              <p:cNvCxnSpPr>
                <a:cxnSpLocks noChangeShapeType="1"/>
              </p:cNvCxnSpPr>
              <p:nvPr/>
            </p:nvCxnSpPr>
            <p:spPr bwMode="auto">
              <a:xfrm>
                <a:off x="8125" y="8400"/>
                <a:ext cx="178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1" name="Rectangle 90"/>
              <p:cNvSpPr>
                <a:spLocks noChangeArrowheads="1"/>
              </p:cNvSpPr>
              <p:nvPr/>
            </p:nvSpPr>
            <p:spPr bwMode="auto">
              <a:xfrm>
                <a:off x="8303" y="6427"/>
                <a:ext cx="1211" cy="1245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5.1.Tìm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kiếm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theo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100" kern="1600" dirty="0" err="1">
                    <a:effectLst/>
                    <a:latin typeface="Times New Roman"/>
                    <a:ea typeface="Calibri"/>
                  </a:rPr>
                  <a:t>tên</a:t>
                </a:r>
                <a:r>
                  <a:rPr lang="en-US" sz="1100" kern="1600" dirty="0">
                    <a:effectLst/>
                    <a:latin typeface="Times New Roman"/>
                    <a:ea typeface="Calibri"/>
                  </a:rPr>
                  <a:t> SP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</p:grpSp>
        <p:grpSp>
          <p:nvGrpSpPr>
            <p:cNvPr id="78" name="Group 77"/>
            <p:cNvGrpSpPr>
              <a:grpSpLocks/>
            </p:cNvGrpSpPr>
            <p:nvPr/>
          </p:nvGrpSpPr>
          <p:grpSpPr bwMode="auto">
            <a:xfrm>
              <a:off x="504825" y="428625"/>
              <a:ext cx="4859655" cy="534035"/>
              <a:chOff x="2282" y="3853"/>
              <a:chExt cx="7653" cy="841"/>
            </a:xfrm>
          </p:grpSpPr>
          <p:cxnSp>
            <p:nvCxnSpPr>
              <p:cNvPr id="79" name="AutoShape 4"/>
              <p:cNvCxnSpPr>
                <a:cxnSpLocks noChangeShapeType="1"/>
              </p:cNvCxnSpPr>
              <p:nvPr/>
            </p:nvCxnSpPr>
            <p:spPr bwMode="auto">
              <a:xfrm>
                <a:off x="2282" y="4272"/>
                <a:ext cx="7642" cy="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0" name="AutoShape 3"/>
              <p:cNvCxnSpPr>
                <a:cxnSpLocks noChangeShapeType="1"/>
              </p:cNvCxnSpPr>
              <p:nvPr/>
            </p:nvCxnSpPr>
            <p:spPr bwMode="auto">
              <a:xfrm>
                <a:off x="6523" y="3853"/>
                <a:ext cx="12" cy="4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1" name="AutoShape 5"/>
              <p:cNvCxnSpPr>
                <a:cxnSpLocks noChangeShapeType="1"/>
              </p:cNvCxnSpPr>
              <p:nvPr/>
            </p:nvCxnSpPr>
            <p:spPr bwMode="auto">
              <a:xfrm>
                <a:off x="2282" y="4272"/>
                <a:ext cx="11" cy="4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2" name="AutoShape 6"/>
              <p:cNvCxnSpPr>
                <a:cxnSpLocks noChangeShapeType="1"/>
              </p:cNvCxnSpPr>
              <p:nvPr/>
            </p:nvCxnSpPr>
            <p:spPr bwMode="auto">
              <a:xfrm>
                <a:off x="3891" y="4274"/>
                <a:ext cx="12" cy="4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3" name="AutoShape 8"/>
              <p:cNvCxnSpPr>
                <a:cxnSpLocks noChangeShapeType="1"/>
              </p:cNvCxnSpPr>
              <p:nvPr/>
            </p:nvCxnSpPr>
            <p:spPr bwMode="auto">
              <a:xfrm>
                <a:off x="5510" y="4272"/>
                <a:ext cx="11" cy="4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4" name="AutoShape 9"/>
              <p:cNvCxnSpPr>
                <a:cxnSpLocks noChangeShapeType="1"/>
              </p:cNvCxnSpPr>
              <p:nvPr/>
            </p:nvCxnSpPr>
            <p:spPr bwMode="auto">
              <a:xfrm>
                <a:off x="8459" y="4274"/>
                <a:ext cx="12" cy="4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5" name="AutoShape 10"/>
              <p:cNvCxnSpPr>
                <a:cxnSpLocks noChangeShapeType="1"/>
              </p:cNvCxnSpPr>
              <p:nvPr/>
            </p:nvCxnSpPr>
            <p:spPr bwMode="auto">
              <a:xfrm>
                <a:off x="9924" y="4272"/>
                <a:ext cx="11" cy="4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6" name="AutoShape 9"/>
              <p:cNvCxnSpPr>
                <a:cxnSpLocks noChangeShapeType="1"/>
              </p:cNvCxnSpPr>
              <p:nvPr/>
            </p:nvCxnSpPr>
            <p:spPr bwMode="auto">
              <a:xfrm>
                <a:off x="6960" y="4274"/>
                <a:ext cx="12" cy="4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</p:grpSp>
      <p:cxnSp>
        <p:nvCxnSpPr>
          <p:cNvPr id="123" name="Straight Connector 122"/>
          <p:cNvCxnSpPr>
            <a:stCxn id="114" idx="3"/>
          </p:cNvCxnSpPr>
          <p:nvPr/>
        </p:nvCxnSpPr>
        <p:spPr>
          <a:xfrm flipH="1">
            <a:off x="2176846" y="4458970"/>
            <a:ext cx="10569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>
            <a:stCxn id="115" idx="3"/>
          </p:cNvCxnSpPr>
          <p:nvPr/>
        </p:nvCxnSpPr>
        <p:spPr>
          <a:xfrm flipH="1" flipV="1">
            <a:off x="2176846" y="5328602"/>
            <a:ext cx="154645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>
            <a:stCxn id="109" idx="3"/>
          </p:cNvCxnSpPr>
          <p:nvPr/>
        </p:nvCxnSpPr>
        <p:spPr>
          <a:xfrm flipH="1" flipV="1">
            <a:off x="4465091" y="4505007"/>
            <a:ext cx="114262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>
            <a:stCxn id="110" idx="3"/>
          </p:cNvCxnSpPr>
          <p:nvPr/>
        </p:nvCxnSpPr>
        <p:spPr>
          <a:xfrm flipH="1" flipV="1">
            <a:off x="4465091" y="5429250"/>
            <a:ext cx="162339" cy="111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>
            <a:stCxn id="103" idx="3"/>
          </p:cNvCxnSpPr>
          <p:nvPr/>
        </p:nvCxnSpPr>
        <p:spPr>
          <a:xfrm flipH="1">
            <a:off x="6827292" y="4453573"/>
            <a:ext cx="236791" cy="53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>
            <a:stCxn id="101" idx="3"/>
          </p:cNvCxnSpPr>
          <p:nvPr/>
        </p:nvCxnSpPr>
        <p:spPr>
          <a:xfrm flipH="1" flipV="1">
            <a:off x="6827292" y="5393372"/>
            <a:ext cx="236791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>
            <a:stCxn id="104" idx="3"/>
          </p:cNvCxnSpPr>
          <p:nvPr/>
        </p:nvCxnSpPr>
        <p:spPr>
          <a:xfrm flipH="1" flipV="1">
            <a:off x="6827292" y="6346507"/>
            <a:ext cx="236791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-76200" y="1981200"/>
            <a:ext cx="47561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FontTx/>
              <a:buNone/>
            </a:pPr>
            <a:r>
              <a:rPr lang="en-US" sz="2000" b="1" dirty="0" smtClean="0"/>
              <a:t> </a:t>
            </a:r>
            <a:r>
              <a:rPr lang="en-US" sz="1800" b="1" dirty="0" err="1"/>
              <a:t>Biều</a:t>
            </a:r>
            <a:r>
              <a:rPr lang="en-US" sz="1800" b="1" dirty="0"/>
              <a:t> </a:t>
            </a:r>
            <a:r>
              <a:rPr lang="en-US" sz="1800" b="1" dirty="0" err="1"/>
              <a:t>đồ</a:t>
            </a:r>
            <a:r>
              <a:rPr lang="en-US" sz="1800" b="1" dirty="0"/>
              <a:t> </a:t>
            </a:r>
            <a:r>
              <a:rPr lang="en-US" sz="1800" b="1" dirty="0" err="1"/>
              <a:t>luồng</a:t>
            </a:r>
            <a:r>
              <a:rPr lang="en-US" sz="1800" b="1" dirty="0"/>
              <a:t> </a:t>
            </a:r>
            <a:r>
              <a:rPr lang="en-US" sz="1800" b="1" dirty="0" err="1"/>
              <a:t>dữ</a:t>
            </a:r>
            <a:r>
              <a:rPr lang="en-US" sz="1800" b="1" dirty="0"/>
              <a:t> </a:t>
            </a:r>
            <a:r>
              <a:rPr lang="en-US" sz="1800" b="1" dirty="0" err="1"/>
              <a:t>liệu</a:t>
            </a:r>
            <a:r>
              <a:rPr lang="en-US" sz="1800" b="1" dirty="0"/>
              <a:t> </a:t>
            </a:r>
            <a:r>
              <a:rPr lang="en-US" sz="1800" b="1" dirty="0" err="1"/>
              <a:t>ngữ</a:t>
            </a:r>
            <a:r>
              <a:rPr lang="en-US" sz="1800" b="1" dirty="0"/>
              <a:t> </a:t>
            </a:r>
            <a:r>
              <a:rPr lang="en-US" sz="1800" b="1" dirty="0" err="1"/>
              <a:t>cảnh</a:t>
            </a:r>
            <a:r>
              <a:rPr lang="en-US" sz="1800" b="1" dirty="0"/>
              <a:t>.</a:t>
            </a:r>
            <a:endParaRPr lang="en-US" sz="1800" b="1" i="1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1066800" y="3182885"/>
            <a:ext cx="6324600" cy="2455914"/>
            <a:chOff x="2385" y="2722"/>
            <a:chExt cx="8130" cy="3089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385" y="4234"/>
              <a:ext cx="1860" cy="687"/>
            </a:xfrm>
            <a:prstGeom prst="rect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720"/>
                </a:spcBef>
                <a:spcAft>
                  <a:spcPts val="720"/>
                </a:spcAft>
              </a:pP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Quản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trị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viên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  <a:p>
              <a:pPr>
                <a:lnSpc>
                  <a:spcPct val="135000"/>
                </a:lnSpc>
                <a:spcBef>
                  <a:spcPts val="720"/>
                </a:spcBef>
                <a:spcAft>
                  <a:spcPts val="720"/>
                </a:spcAft>
              </a:pPr>
              <a:r>
                <a:rPr lang="en-US" sz="1300" kern="1600" dirty="0">
                  <a:effectLst/>
                  <a:latin typeface="Times New Roman"/>
                  <a:ea typeface="Calibri"/>
                </a:rPr>
                <a:t> </a:t>
              </a:r>
            </a:p>
          </p:txBody>
        </p:sp>
        <p:sp>
          <p:nvSpPr>
            <p:cNvPr id="8" name="Text Box 364"/>
            <p:cNvSpPr txBox="1">
              <a:spLocks noChangeArrowheads="1"/>
            </p:cNvSpPr>
            <p:nvPr/>
          </p:nvSpPr>
          <p:spPr bwMode="auto">
            <a:xfrm>
              <a:off x="6990" y="2722"/>
              <a:ext cx="2505" cy="647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17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720"/>
                </a:spcBef>
                <a:spcAft>
                  <a:spcPts val="720"/>
                </a:spcAft>
              </a:pP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Tìm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kiếm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,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đặt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hàng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0" name="Text Box 72"/>
            <p:cNvSpPr txBox="1">
              <a:spLocks noChangeArrowheads="1"/>
            </p:cNvSpPr>
            <p:nvPr/>
          </p:nvSpPr>
          <p:spPr bwMode="auto">
            <a:xfrm>
              <a:off x="2976" y="2738"/>
              <a:ext cx="3347" cy="6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17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720"/>
                </a:spcBef>
                <a:spcAft>
                  <a:spcPts val="720"/>
                </a:spcAft>
              </a:pP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Cập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nhật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thông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tin,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sản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phẩm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</p:txBody>
        </p:sp>
        <p:sp>
          <p:nvSpPr>
            <p:cNvPr id="12" name="Text Box 363"/>
            <p:cNvSpPr txBox="1">
              <a:spLocks noChangeArrowheads="1"/>
            </p:cNvSpPr>
            <p:nvPr/>
          </p:nvSpPr>
          <p:spPr bwMode="auto">
            <a:xfrm>
              <a:off x="7601" y="5209"/>
              <a:ext cx="1470" cy="567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17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720"/>
                </a:spcBef>
                <a:spcAft>
                  <a:spcPts val="720"/>
                </a:spcAft>
              </a:pPr>
              <a:r>
                <a:rPr lang="en-US" sz="1300" kern="1600">
                  <a:effectLst/>
                  <a:latin typeface="Times New Roman"/>
                  <a:ea typeface="Calibri"/>
                </a:rPr>
                <a:t>Kết quả</a:t>
              </a:r>
            </a:p>
          </p:txBody>
        </p:sp>
        <p:sp>
          <p:nvSpPr>
            <p:cNvPr id="13" name="Text Box 73"/>
            <p:cNvSpPr txBox="1">
              <a:spLocks noChangeArrowheads="1"/>
            </p:cNvSpPr>
            <p:nvPr/>
          </p:nvSpPr>
          <p:spPr bwMode="auto">
            <a:xfrm>
              <a:off x="3956" y="5181"/>
              <a:ext cx="1470" cy="557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17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720"/>
                </a:spcBef>
                <a:spcAft>
                  <a:spcPts val="720"/>
                </a:spcAft>
              </a:pPr>
              <a:r>
                <a:rPr lang="en-US" sz="1300" kern="1600">
                  <a:effectLst/>
                  <a:latin typeface="Times New Roman"/>
                  <a:ea typeface="Calibri"/>
                </a:rPr>
                <a:t>Kết quả</a:t>
              </a:r>
            </a:p>
          </p:txBody>
        </p:sp>
        <p:grpSp>
          <p:nvGrpSpPr>
            <p:cNvPr id="14" name="Group 13"/>
            <p:cNvGrpSpPr>
              <a:grpSpLocks/>
            </p:cNvGrpSpPr>
            <p:nvPr/>
          </p:nvGrpSpPr>
          <p:grpSpPr bwMode="auto">
            <a:xfrm>
              <a:off x="2905" y="3271"/>
              <a:ext cx="6770" cy="2540"/>
              <a:chOff x="2905" y="7358"/>
              <a:chExt cx="6770" cy="2540"/>
            </a:xfrm>
          </p:grpSpPr>
          <p:cxnSp>
            <p:nvCxnSpPr>
              <p:cNvPr id="17" name="AutoShape 59"/>
              <p:cNvCxnSpPr>
                <a:cxnSpLocks noChangeShapeType="1"/>
              </p:cNvCxnSpPr>
              <p:nvPr/>
            </p:nvCxnSpPr>
            <p:spPr bwMode="auto">
              <a:xfrm>
                <a:off x="2909" y="7373"/>
                <a:ext cx="1" cy="948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" name="AutoShape 60"/>
              <p:cNvCxnSpPr>
                <a:cxnSpLocks noChangeShapeType="1"/>
              </p:cNvCxnSpPr>
              <p:nvPr/>
            </p:nvCxnSpPr>
            <p:spPr bwMode="auto">
              <a:xfrm>
                <a:off x="6763" y="7358"/>
                <a:ext cx="2909" cy="1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" name="AutoShape 62"/>
              <p:cNvCxnSpPr>
                <a:cxnSpLocks noChangeShapeType="1"/>
              </p:cNvCxnSpPr>
              <p:nvPr/>
            </p:nvCxnSpPr>
            <p:spPr bwMode="auto">
              <a:xfrm>
                <a:off x="6225" y="7358"/>
                <a:ext cx="1" cy="52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" name="AutoShape 69"/>
              <p:cNvCxnSpPr>
                <a:cxnSpLocks noChangeShapeType="1"/>
              </p:cNvCxnSpPr>
              <p:nvPr/>
            </p:nvCxnSpPr>
            <p:spPr bwMode="auto">
              <a:xfrm flipH="1">
                <a:off x="6225" y="9338"/>
                <a:ext cx="1" cy="54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1" name="AutoShape 70"/>
              <p:cNvCxnSpPr>
                <a:cxnSpLocks noChangeShapeType="1"/>
              </p:cNvCxnSpPr>
              <p:nvPr/>
            </p:nvCxnSpPr>
            <p:spPr bwMode="auto">
              <a:xfrm flipV="1">
                <a:off x="2905" y="9864"/>
                <a:ext cx="3321" cy="1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" name="AutoShape 71"/>
              <p:cNvCxnSpPr>
                <a:cxnSpLocks noChangeShapeType="1"/>
              </p:cNvCxnSpPr>
              <p:nvPr/>
            </p:nvCxnSpPr>
            <p:spPr bwMode="auto">
              <a:xfrm flipV="1">
                <a:off x="2905" y="9008"/>
                <a:ext cx="2" cy="85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3" name="AutoShape 74"/>
              <p:cNvCxnSpPr>
                <a:cxnSpLocks noChangeShapeType="1"/>
              </p:cNvCxnSpPr>
              <p:nvPr/>
            </p:nvCxnSpPr>
            <p:spPr bwMode="auto">
              <a:xfrm>
                <a:off x="9672" y="7373"/>
                <a:ext cx="1" cy="85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" name="AutoShape 75"/>
              <p:cNvCxnSpPr>
                <a:cxnSpLocks noChangeShapeType="1"/>
              </p:cNvCxnSpPr>
              <p:nvPr/>
            </p:nvCxnSpPr>
            <p:spPr bwMode="auto">
              <a:xfrm flipV="1">
                <a:off x="2910" y="7359"/>
                <a:ext cx="3315" cy="1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AutoShape 76"/>
              <p:cNvCxnSpPr>
                <a:cxnSpLocks noChangeShapeType="1"/>
              </p:cNvCxnSpPr>
              <p:nvPr/>
            </p:nvCxnSpPr>
            <p:spPr bwMode="auto">
              <a:xfrm>
                <a:off x="6763" y="7358"/>
                <a:ext cx="1" cy="52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6" name="AutoShape 360"/>
              <p:cNvCxnSpPr>
                <a:cxnSpLocks noChangeShapeType="1"/>
              </p:cNvCxnSpPr>
              <p:nvPr/>
            </p:nvCxnSpPr>
            <p:spPr bwMode="auto">
              <a:xfrm flipH="1">
                <a:off x="6628" y="9358"/>
                <a:ext cx="1" cy="54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7" name="AutoShape 361"/>
              <p:cNvCxnSpPr>
                <a:cxnSpLocks noChangeShapeType="1"/>
              </p:cNvCxnSpPr>
              <p:nvPr/>
            </p:nvCxnSpPr>
            <p:spPr bwMode="auto">
              <a:xfrm>
                <a:off x="6629" y="9883"/>
                <a:ext cx="3043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AutoShape 362"/>
              <p:cNvCxnSpPr>
                <a:cxnSpLocks noChangeShapeType="1"/>
              </p:cNvCxnSpPr>
              <p:nvPr/>
            </p:nvCxnSpPr>
            <p:spPr bwMode="auto">
              <a:xfrm flipV="1">
                <a:off x="9673" y="8915"/>
                <a:ext cx="2" cy="948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8835" y="4141"/>
              <a:ext cx="1680" cy="687"/>
            </a:xfrm>
            <a:prstGeom prst="rect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35000"/>
                </a:lnSpc>
                <a:spcBef>
                  <a:spcPts val="720"/>
                </a:spcBef>
                <a:spcAft>
                  <a:spcPts val="720"/>
                </a:spcAft>
              </a:pP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Khách</a:t>
              </a:r>
              <a:r>
                <a:rPr lang="en-US" sz="1300" kern="1600" dirty="0">
                  <a:effectLst/>
                  <a:latin typeface="Times New Roman"/>
                  <a:ea typeface="Calibri"/>
                </a:rPr>
                <a:t> </a:t>
              </a:r>
              <a:r>
                <a:rPr lang="en-US" sz="1300" kern="1600" dirty="0" err="1">
                  <a:effectLst/>
                  <a:latin typeface="Times New Roman"/>
                  <a:ea typeface="Calibri"/>
                </a:rPr>
                <a:t>hàng</a:t>
              </a:r>
              <a:endParaRPr lang="en-US" sz="1300" kern="1600" dirty="0">
                <a:effectLst/>
                <a:latin typeface="Times New Roman"/>
                <a:ea typeface="Calibri"/>
              </a:endParaRPr>
            </a:p>
            <a:p>
              <a:pPr>
                <a:lnSpc>
                  <a:spcPct val="135000"/>
                </a:lnSpc>
                <a:spcBef>
                  <a:spcPts val="720"/>
                </a:spcBef>
                <a:spcAft>
                  <a:spcPts val="720"/>
                </a:spcAft>
              </a:pPr>
              <a:r>
                <a:rPr lang="en-US" sz="1300" kern="1600" dirty="0">
                  <a:effectLst/>
                  <a:latin typeface="Times New Roman"/>
                  <a:ea typeface="Calibri"/>
                </a:rPr>
                <a:t> </a:t>
              </a: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5254" y="3796"/>
              <a:ext cx="2471" cy="1413"/>
            </a:xfrm>
            <a:prstGeom prst="ellipse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35000"/>
                </a:lnSpc>
                <a:spcBef>
                  <a:spcPts val="1200"/>
                </a:spcBef>
                <a:spcAft>
                  <a:spcPts val="0"/>
                </a:spcAft>
              </a:pPr>
              <a:r>
                <a:rPr lang="en-US" sz="2000" kern="1600" dirty="0">
                  <a:effectLst/>
                  <a:latin typeface="Times New Roman"/>
                  <a:ea typeface="Calibri"/>
                </a:rPr>
                <a:t>   </a:t>
              </a:r>
              <a:r>
                <a:rPr lang="en-US" sz="2000" kern="1600" dirty="0" smtClean="0">
                  <a:effectLst/>
                  <a:latin typeface="Times New Roman"/>
                  <a:ea typeface="Calibri"/>
                </a:rPr>
                <a:t>Website</a:t>
              </a:r>
              <a:endParaRPr lang="en-US" sz="2000" kern="1600" dirty="0">
                <a:effectLst/>
                <a:latin typeface="Times New Roman"/>
                <a:ea typeface="Calibri"/>
              </a:endParaRPr>
            </a:p>
            <a:p>
              <a:pPr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kern="1600" dirty="0">
                  <a:effectLst/>
                  <a:latin typeface="Times New Roman"/>
                  <a:ea typeface="Calibri"/>
                </a:rPr>
                <a:t> </a:t>
              </a:r>
              <a:endParaRPr lang="en-US" sz="2000" kern="1600" dirty="0">
                <a:effectLst/>
                <a:latin typeface="Times New Roman"/>
                <a:ea typeface="Calibri"/>
              </a:endParaRPr>
            </a:p>
          </p:txBody>
        </p:sp>
      </p:grp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457200" y="762000"/>
            <a:ext cx="9144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II. PHÂN TÍCH THIẾT KẾ HỆ THỐNG</a:t>
            </a:r>
            <a:endParaRPr lang="en-US" sz="3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357158" y="714356"/>
            <a:ext cx="47561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FontTx/>
              <a:buNone/>
            </a:pPr>
            <a:r>
              <a:rPr lang="en-US" sz="2000" b="1" dirty="0" smtClean="0"/>
              <a:t> </a:t>
            </a:r>
            <a:r>
              <a:rPr lang="en-US" sz="1800" b="1" dirty="0" err="1"/>
              <a:t>Biều</a:t>
            </a:r>
            <a:r>
              <a:rPr lang="en-US" sz="1800" b="1" dirty="0"/>
              <a:t> </a:t>
            </a:r>
            <a:r>
              <a:rPr lang="en-US" sz="1800" b="1" dirty="0" err="1"/>
              <a:t>đồ</a:t>
            </a:r>
            <a:r>
              <a:rPr lang="en-US" sz="1800" b="1" dirty="0"/>
              <a:t> </a:t>
            </a:r>
            <a:r>
              <a:rPr lang="en-US" sz="1800" b="1" dirty="0" err="1"/>
              <a:t>luồng</a:t>
            </a:r>
            <a:r>
              <a:rPr lang="en-US" sz="1800" b="1" dirty="0"/>
              <a:t> </a:t>
            </a:r>
            <a:r>
              <a:rPr lang="en-US" sz="1800" b="1" dirty="0" err="1"/>
              <a:t>dữ</a:t>
            </a:r>
            <a:r>
              <a:rPr lang="en-US" sz="1800" b="1" dirty="0"/>
              <a:t> </a:t>
            </a:r>
            <a:r>
              <a:rPr lang="en-US" sz="1800" b="1" dirty="0" err="1" smtClean="0"/>
              <a:t>liệu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đỉnh</a:t>
            </a:r>
            <a:r>
              <a:rPr lang="en-US" sz="1800" b="1" dirty="0" smtClean="0"/>
              <a:t>.</a:t>
            </a:r>
            <a:endParaRPr lang="en-US" sz="1800" b="1" i="1" dirty="0"/>
          </a:p>
        </p:txBody>
      </p:sp>
      <p:grpSp>
        <p:nvGrpSpPr>
          <p:cNvPr id="6" name="Group 5"/>
          <p:cNvGrpSpPr/>
          <p:nvPr/>
        </p:nvGrpSpPr>
        <p:grpSpPr>
          <a:xfrm>
            <a:off x="1066800" y="1071546"/>
            <a:ext cx="7039204" cy="5648228"/>
            <a:chOff x="0" y="0"/>
            <a:chExt cx="5700395" cy="7815580"/>
          </a:xfrm>
        </p:grpSpPr>
        <p:grpSp>
          <p:nvGrpSpPr>
            <p:cNvPr id="7" name="Group 6"/>
            <p:cNvGrpSpPr/>
            <p:nvPr/>
          </p:nvGrpSpPr>
          <p:grpSpPr>
            <a:xfrm>
              <a:off x="1838325" y="695325"/>
              <a:ext cx="2494280" cy="2332990"/>
              <a:chOff x="0" y="0"/>
              <a:chExt cx="2494280" cy="2332990"/>
            </a:xfrm>
          </p:grpSpPr>
          <p:sp>
            <p:nvSpPr>
              <p:cNvPr id="106" name="Text Box 158"/>
              <p:cNvSpPr txBox="1">
                <a:spLocks noChangeArrowheads="1"/>
              </p:cNvSpPr>
              <p:nvPr/>
            </p:nvSpPr>
            <p:spPr bwMode="auto">
              <a:xfrm>
                <a:off x="800100" y="209550"/>
                <a:ext cx="490855" cy="1219200"/>
              </a:xfrm>
              <a:prstGeom prst="rect">
                <a:avLst/>
              </a:prstGeom>
              <a:solidFill>
                <a:srgbClr val="FFFFFF"/>
              </a:solidFill>
              <a:ln w="317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vert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700" kern="1600">
                    <a:effectLst/>
                    <a:latin typeface="Times New Roman"/>
                    <a:ea typeface="Calibri"/>
                  </a:rPr>
                  <a:t>Trả lời yêu cầu</a:t>
                </a:r>
              </a:p>
              <a:p>
                <a:pPr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700" kern="1600">
                    <a:effectLst/>
                    <a:latin typeface="Times New Roman"/>
                    <a:ea typeface="Calibri"/>
                  </a:rPr>
                  <a:t> </a:t>
                </a:r>
              </a:p>
            </p:txBody>
          </p:sp>
          <p:sp>
            <p:nvSpPr>
              <p:cNvPr id="107" name="Text Box 157"/>
              <p:cNvSpPr txBox="1">
                <a:spLocks noChangeArrowheads="1"/>
              </p:cNvSpPr>
              <p:nvPr/>
            </p:nvSpPr>
            <p:spPr bwMode="auto">
              <a:xfrm>
                <a:off x="266700" y="314325"/>
                <a:ext cx="431165" cy="1028700"/>
              </a:xfrm>
              <a:prstGeom prst="rect">
                <a:avLst/>
              </a:prstGeom>
              <a:solidFill>
                <a:srgbClr val="FFFFFF"/>
              </a:solidFill>
              <a:ln w="317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vert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700" kern="1600">
                    <a:effectLst/>
                    <a:latin typeface="Times New Roman"/>
                    <a:ea typeface="Calibri"/>
                  </a:rPr>
                  <a:t>Gửi yêu cầu</a:t>
                </a:r>
              </a:p>
            </p:txBody>
          </p:sp>
          <p:sp>
            <p:nvSpPr>
              <p:cNvPr id="108" name="Oval 107"/>
              <p:cNvSpPr>
                <a:spLocks noChangeArrowheads="1"/>
              </p:cNvSpPr>
              <p:nvPr/>
            </p:nvSpPr>
            <p:spPr bwMode="auto">
              <a:xfrm>
                <a:off x="0" y="1476375"/>
                <a:ext cx="1574800" cy="856615"/>
              </a:xfrm>
              <a:prstGeom prst="ellipse">
                <a:avLst/>
              </a:prstGeom>
              <a:noFill/>
              <a:ln w="190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4BACC6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90170" indent="-180340" algn="ctr"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700" kern="1600" dirty="0" smtClean="0">
                    <a:effectLst/>
                    <a:latin typeface="Times New Roman"/>
                    <a:ea typeface="Calibri"/>
                  </a:rPr>
                  <a:t>2. </a:t>
                </a:r>
                <a:r>
                  <a:rPr lang="en-US" sz="700" kern="1600" dirty="0" err="1" smtClean="0">
                    <a:effectLst/>
                    <a:latin typeface="Times New Roman"/>
                    <a:ea typeface="Calibri"/>
                  </a:rPr>
                  <a:t>Quản</a:t>
                </a:r>
                <a:r>
                  <a:rPr lang="en-US" sz="700" kern="1600" dirty="0" smtClean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700" kern="1600" dirty="0" err="1">
                    <a:effectLst/>
                    <a:latin typeface="Times New Roman"/>
                    <a:ea typeface="Calibri"/>
                  </a:rPr>
                  <a:t>lý</a:t>
                </a:r>
                <a:r>
                  <a:rPr lang="en-US" sz="7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700" kern="1600" dirty="0" err="1">
                    <a:effectLst/>
                    <a:latin typeface="Times New Roman"/>
                    <a:ea typeface="Calibri"/>
                  </a:rPr>
                  <a:t>hóa</a:t>
                </a:r>
                <a:r>
                  <a:rPr lang="en-US" sz="7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700" kern="1600" dirty="0" err="1">
                    <a:effectLst/>
                    <a:latin typeface="Times New Roman"/>
                    <a:ea typeface="Calibri"/>
                  </a:rPr>
                  <a:t>đơn</a:t>
                </a:r>
                <a:endParaRPr lang="en-US" sz="700" kern="1600" dirty="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109" name="AutoShape 179"/>
              <p:cNvCxnSpPr>
                <a:cxnSpLocks noChangeShapeType="1"/>
              </p:cNvCxnSpPr>
              <p:nvPr/>
            </p:nvCxnSpPr>
            <p:spPr bwMode="auto">
              <a:xfrm>
                <a:off x="628650" y="0"/>
                <a:ext cx="0" cy="140652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0" name="AutoShape 180"/>
              <p:cNvCxnSpPr>
                <a:cxnSpLocks noChangeShapeType="1"/>
              </p:cNvCxnSpPr>
              <p:nvPr/>
            </p:nvCxnSpPr>
            <p:spPr bwMode="auto">
              <a:xfrm flipV="1">
                <a:off x="857250" y="0"/>
                <a:ext cx="635" cy="140652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111" name="Group 110"/>
              <p:cNvGrpSpPr>
                <a:grpSpLocks/>
              </p:cNvGrpSpPr>
              <p:nvPr/>
            </p:nvGrpSpPr>
            <p:grpSpPr bwMode="auto">
              <a:xfrm>
                <a:off x="1457325" y="600075"/>
                <a:ext cx="1036955" cy="367030"/>
                <a:chOff x="8573" y="4899"/>
                <a:chExt cx="1663" cy="559"/>
              </a:xfrm>
            </p:grpSpPr>
            <p:sp>
              <p:nvSpPr>
                <p:cNvPr id="113" name="Text Box 204"/>
                <p:cNvSpPr txBox="1">
                  <a:spLocks noChangeArrowheads="1"/>
                </p:cNvSpPr>
                <p:nvPr/>
              </p:nvSpPr>
              <p:spPr bwMode="auto">
                <a:xfrm>
                  <a:off x="8573" y="4933"/>
                  <a:ext cx="1635" cy="525"/>
                </a:xfrm>
                <a:prstGeom prst="rect">
                  <a:avLst/>
                </a:prstGeom>
                <a:solidFill>
                  <a:srgbClr val="FFFFFF"/>
                </a:solidFill>
                <a:ln w="9525" algn="ctr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lnSpc>
                      <a:spcPct val="135000"/>
                    </a:lnSpc>
                    <a:spcBef>
                      <a:spcPts val="300"/>
                    </a:spcBef>
                    <a:spcAft>
                      <a:spcPts val="0"/>
                    </a:spcAft>
                  </a:pPr>
                  <a:r>
                    <a:rPr lang="en-US" sz="700" kern="1600">
                      <a:effectLst/>
                      <a:latin typeface="Times New Roman"/>
                      <a:ea typeface="Calibri"/>
                    </a:rPr>
                    <a:t>Đơn hàng</a:t>
                  </a:r>
                </a:p>
              </p:txBody>
            </p:sp>
            <p:cxnSp>
              <p:nvCxnSpPr>
                <p:cNvPr id="114" name="AutoShape 205"/>
                <p:cNvCxnSpPr>
                  <a:cxnSpLocks noChangeShapeType="1"/>
                </p:cNvCxnSpPr>
                <p:nvPr/>
              </p:nvCxnSpPr>
              <p:spPr bwMode="auto">
                <a:xfrm>
                  <a:off x="8601" y="4899"/>
                  <a:ext cx="1635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15" name="AutoShape 207"/>
                <p:cNvCxnSpPr>
                  <a:cxnSpLocks noChangeShapeType="1"/>
                </p:cNvCxnSpPr>
                <p:nvPr/>
              </p:nvCxnSpPr>
              <p:spPr bwMode="auto">
                <a:xfrm>
                  <a:off x="8601" y="5424"/>
                  <a:ext cx="1635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  <p:cxnSp>
            <p:nvCxnSpPr>
              <p:cNvPr id="112" name="Straight Arrow Connector 111"/>
              <p:cNvCxnSpPr/>
              <p:nvPr/>
            </p:nvCxnSpPr>
            <p:spPr>
              <a:xfrm flipV="1">
                <a:off x="1352550" y="942975"/>
                <a:ext cx="499730" cy="665388"/>
              </a:xfrm>
              <a:prstGeom prst="straightConnector1">
                <a:avLst/>
              </a:prstGeom>
              <a:ln>
                <a:headEnd type="arrow"/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/>
            <p:cNvGrpSpPr/>
            <p:nvPr/>
          </p:nvGrpSpPr>
          <p:grpSpPr>
            <a:xfrm>
              <a:off x="0" y="0"/>
              <a:ext cx="5700395" cy="7815580"/>
              <a:chOff x="0" y="0"/>
              <a:chExt cx="5700395" cy="7815580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285750" y="3019425"/>
                <a:ext cx="1680845" cy="1600200"/>
                <a:chOff x="0" y="0"/>
                <a:chExt cx="1680845" cy="1600200"/>
              </a:xfrm>
            </p:grpSpPr>
            <p:sp>
              <p:nvSpPr>
                <p:cNvPr id="100" name="Text Box 158"/>
                <p:cNvSpPr txBox="1">
                  <a:spLocks noChangeArrowheads="1"/>
                </p:cNvSpPr>
                <p:nvPr/>
              </p:nvSpPr>
              <p:spPr bwMode="auto">
                <a:xfrm>
                  <a:off x="619125" y="123825"/>
                  <a:ext cx="372745" cy="1209675"/>
                </a:xfrm>
                <a:prstGeom prst="rect">
                  <a:avLst/>
                </a:prstGeom>
                <a:solidFill>
                  <a:srgbClr val="FFFFFF"/>
                </a:solidFill>
                <a:ln w="3175" algn="ctr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vert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35000"/>
                    </a:lnSpc>
                    <a:spcBef>
                      <a:spcPts val="300"/>
                    </a:spcBef>
                    <a:spcAft>
                      <a:spcPts val="0"/>
                    </a:spcAft>
                  </a:pPr>
                  <a:r>
                    <a:rPr lang="en-US" sz="700" kern="1600">
                      <a:effectLst/>
                      <a:latin typeface="Times New Roman"/>
                      <a:ea typeface="Calibri"/>
                    </a:rPr>
                    <a:t>Trả lời yêu cầu</a:t>
                  </a:r>
                </a:p>
                <a:p>
                  <a:pPr>
                    <a:lnSpc>
                      <a:spcPct val="135000"/>
                    </a:lnSpc>
                    <a:spcBef>
                      <a:spcPts val="720"/>
                    </a:spcBef>
                    <a:spcAft>
                      <a:spcPts val="720"/>
                    </a:spcAft>
                  </a:pPr>
                  <a:r>
                    <a:rPr lang="en-US" sz="700" kern="1600">
                      <a:effectLst/>
                      <a:latin typeface="Times New Roman"/>
                      <a:ea typeface="Calibri"/>
                    </a:rPr>
                    <a:t> </a:t>
                  </a:r>
                </a:p>
              </p:txBody>
            </p:sp>
            <p:sp>
              <p:nvSpPr>
                <p:cNvPr id="101" name="Text Box 157"/>
                <p:cNvSpPr txBox="1">
                  <a:spLocks noChangeArrowheads="1"/>
                </p:cNvSpPr>
                <p:nvPr/>
              </p:nvSpPr>
              <p:spPr bwMode="auto">
                <a:xfrm>
                  <a:off x="0" y="200025"/>
                  <a:ext cx="379095" cy="1089660"/>
                </a:xfrm>
                <a:prstGeom prst="rect">
                  <a:avLst/>
                </a:prstGeom>
                <a:solidFill>
                  <a:srgbClr val="FFFFFF"/>
                </a:solidFill>
                <a:ln w="3175" algn="ctr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vert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35000"/>
                    </a:lnSpc>
                    <a:spcBef>
                      <a:spcPts val="300"/>
                    </a:spcBef>
                    <a:spcAft>
                      <a:spcPts val="0"/>
                    </a:spcAft>
                  </a:pPr>
                  <a:r>
                    <a:rPr lang="en-US" sz="700" kern="1600">
                      <a:effectLst/>
                      <a:latin typeface="Times New Roman"/>
                      <a:ea typeface="Calibri"/>
                    </a:rPr>
                    <a:t>Gửi yêu cầu</a:t>
                  </a:r>
                </a:p>
              </p:txBody>
            </p:sp>
            <p:cxnSp>
              <p:nvCxnSpPr>
                <p:cNvPr id="102" name="AutoShape 195"/>
                <p:cNvCxnSpPr>
                  <a:cxnSpLocks noChangeShapeType="1"/>
                </p:cNvCxnSpPr>
                <p:nvPr/>
              </p:nvCxnSpPr>
              <p:spPr bwMode="auto">
                <a:xfrm flipH="1">
                  <a:off x="304800" y="1600200"/>
                  <a:ext cx="1376045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03" name="AutoShape 196"/>
                <p:cNvCxnSpPr>
                  <a:cxnSpLocks noChangeShapeType="1"/>
                </p:cNvCxnSpPr>
                <p:nvPr/>
              </p:nvCxnSpPr>
              <p:spPr bwMode="auto">
                <a:xfrm flipV="1">
                  <a:off x="304800" y="0"/>
                  <a:ext cx="0" cy="1594485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04" name="AutoShape 197"/>
                <p:cNvCxnSpPr>
                  <a:cxnSpLocks noChangeShapeType="1"/>
                </p:cNvCxnSpPr>
                <p:nvPr/>
              </p:nvCxnSpPr>
              <p:spPr bwMode="auto">
                <a:xfrm>
                  <a:off x="523875" y="9525"/>
                  <a:ext cx="0" cy="1404518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05" name="AutoShape 198"/>
                <p:cNvCxnSpPr>
                  <a:cxnSpLocks noChangeShapeType="1"/>
                </p:cNvCxnSpPr>
                <p:nvPr/>
              </p:nvCxnSpPr>
              <p:spPr bwMode="auto">
                <a:xfrm>
                  <a:off x="523875" y="1409700"/>
                  <a:ext cx="1156970" cy="635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1" name="Group 10"/>
              <p:cNvGrpSpPr/>
              <p:nvPr/>
            </p:nvGrpSpPr>
            <p:grpSpPr>
              <a:xfrm>
                <a:off x="0" y="0"/>
                <a:ext cx="5700395" cy="7815580"/>
                <a:chOff x="0" y="0"/>
                <a:chExt cx="5700395" cy="7815580"/>
              </a:xfrm>
            </p:grpSpPr>
            <p:grpSp>
              <p:nvGrpSpPr>
                <p:cNvPr id="12" name="Group 11"/>
                <p:cNvGrpSpPr/>
                <p:nvPr/>
              </p:nvGrpSpPr>
              <p:grpSpPr>
                <a:xfrm>
                  <a:off x="1981200" y="2981325"/>
                  <a:ext cx="3152907" cy="2072005"/>
                  <a:chOff x="0" y="0"/>
                  <a:chExt cx="3152907" cy="2072005"/>
                </a:xfrm>
              </p:grpSpPr>
              <p:sp>
                <p:nvSpPr>
                  <p:cNvPr id="88" name="Text Box 1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5250" y="190500"/>
                    <a:ext cx="350520" cy="1089660"/>
                  </a:xfrm>
                  <a:prstGeom prst="rect">
                    <a:avLst/>
                  </a:prstGeom>
                  <a:solidFill>
                    <a:srgbClr val="FFFFFF"/>
                  </a:solidFill>
                  <a:ln w="3175" algn="ctr">
                    <a:solidFill>
                      <a:srgbClr val="FFFFFF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vert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0"/>
                      </a:spcAft>
                    </a:pPr>
                    <a:r>
                      <a:rPr lang="en-US" sz="700" kern="1600">
                        <a:effectLst/>
                        <a:latin typeface="Times New Roman"/>
                        <a:ea typeface="Calibri"/>
                      </a:rPr>
                      <a:t>Gửi yêu cầu</a:t>
                    </a:r>
                  </a:p>
                </p:txBody>
              </p:sp>
              <p:sp>
                <p:nvSpPr>
                  <p:cNvPr id="89" name="Text Box 15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47700" y="76200"/>
                    <a:ext cx="510540" cy="1209675"/>
                  </a:xfrm>
                  <a:prstGeom prst="rect">
                    <a:avLst/>
                  </a:prstGeom>
                  <a:solidFill>
                    <a:srgbClr val="FFFFFF"/>
                  </a:solidFill>
                  <a:ln w="3175" algn="ctr">
                    <a:solidFill>
                      <a:srgbClr val="FFFFFF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vert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35000"/>
                      </a:lnSpc>
                      <a:spcBef>
                        <a:spcPts val="720"/>
                      </a:spcBef>
                      <a:spcAft>
                        <a:spcPts val="720"/>
                      </a:spcAft>
                    </a:pPr>
                    <a:r>
                      <a:rPr lang="en-US" sz="700" kern="1600" dirty="0" err="1">
                        <a:effectLst/>
                        <a:latin typeface="Times New Roman"/>
                        <a:ea typeface="Calibri"/>
                      </a:rPr>
                      <a:t>Trả</a:t>
                    </a:r>
                    <a:r>
                      <a:rPr lang="en-US" sz="700" kern="1600" dirty="0"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700" kern="1600" dirty="0" err="1">
                        <a:effectLst/>
                        <a:latin typeface="Times New Roman"/>
                        <a:ea typeface="Calibri"/>
                      </a:rPr>
                      <a:t>lời</a:t>
                    </a:r>
                    <a:r>
                      <a:rPr lang="en-US" sz="700" kern="1600" dirty="0"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700" kern="1600" dirty="0" err="1">
                        <a:effectLst/>
                        <a:latin typeface="Times New Roman"/>
                        <a:ea typeface="Calibri"/>
                      </a:rPr>
                      <a:t>yêu</a:t>
                    </a:r>
                    <a:r>
                      <a:rPr lang="en-US" sz="700" kern="1600" dirty="0"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700" kern="1600" dirty="0" err="1">
                        <a:effectLst/>
                        <a:latin typeface="Times New Roman"/>
                        <a:ea typeface="Calibri"/>
                      </a:rPr>
                      <a:t>cầu</a:t>
                    </a:r>
                    <a:endParaRPr lang="en-US" sz="700" kern="1600" dirty="0">
                      <a:effectLst/>
                      <a:latin typeface="Times New Roman"/>
                      <a:ea typeface="Calibri"/>
                    </a:endParaRPr>
                  </a:p>
                  <a:p>
                    <a:pPr>
                      <a:lnSpc>
                        <a:spcPct val="135000"/>
                      </a:lnSpc>
                      <a:spcBef>
                        <a:spcPts val="720"/>
                      </a:spcBef>
                      <a:spcAft>
                        <a:spcPts val="720"/>
                      </a:spcAft>
                    </a:pPr>
                    <a:r>
                      <a:rPr lang="en-US" sz="700" kern="1600" dirty="0">
                        <a:effectLst/>
                        <a:latin typeface="Times New Roman"/>
                        <a:ea typeface="Calibri"/>
                      </a:rPr>
                      <a:t> </a:t>
                    </a:r>
                  </a:p>
                </p:txBody>
              </p:sp>
              <p:cxnSp>
                <p:nvCxnSpPr>
                  <p:cNvPr id="90" name="AutoShape 185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409575" y="47625"/>
                    <a:ext cx="0" cy="136779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1" name="AutoShape 186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76275" y="85725"/>
                    <a:ext cx="0" cy="1359535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grpSp>
                <p:nvGrpSpPr>
                  <p:cNvPr id="92" name="Group 91"/>
                  <p:cNvGrpSpPr/>
                  <p:nvPr/>
                </p:nvGrpSpPr>
                <p:grpSpPr>
                  <a:xfrm>
                    <a:off x="0" y="0"/>
                    <a:ext cx="3152907" cy="2072005"/>
                    <a:chOff x="0" y="0"/>
                    <a:chExt cx="3152907" cy="2072005"/>
                  </a:xfrm>
                </p:grpSpPr>
                <p:sp>
                  <p:nvSpPr>
                    <p:cNvPr id="93" name="Text Box 15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238250" y="1152525"/>
                      <a:ext cx="1060450" cy="44577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3175" algn="ctr">
                      <a:solidFill>
                        <a:srgbClr val="FFFF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>
                        <a:lnSpc>
                          <a:spcPct val="135000"/>
                        </a:lnSpc>
                        <a:spcBef>
                          <a:spcPts val="720"/>
                        </a:spcBef>
                        <a:spcAft>
                          <a:spcPts val="720"/>
                        </a:spcAft>
                      </a:pPr>
                      <a:r>
                        <a:rPr lang="en-US" sz="700" kern="1600">
                          <a:effectLst/>
                          <a:latin typeface="Times New Roman"/>
                          <a:ea typeface="Calibri"/>
                        </a:rPr>
                        <a:t>Gửi yêu cầu</a:t>
                      </a:r>
                    </a:p>
                  </p:txBody>
                </p:sp>
                <p:sp>
                  <p:nvSpPr>
                    <p:cNvPr id="94" name="Text Box 15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209675" y="1771650"/>
                      <a:ext cx="1158240" cy="30035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3175" algn="ctr">
                      <a:solidFill>
                        <a:srgbClr val="FFFF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>
                        <a:lnSpc>
                          <a:spcPct val="13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700" kern="1600">
                          <a:effectLst/>
                          <a:latin typeface="Times New Roman"/>
                          <a:ea typeface="Calibri"/>
                        </a:rPr>
                        <a:t>Trả lời yêu cầu</a:t>
                      </a:r>
                    </a:p>
                    <a:p>
                      <a:pPr>
                        <a:lnSpc>
                          <a:spcPct val="135000"/>
                        </a:lnSpc>
                        <a:spcBef>
                          <a:spcPts val="720"/>
                        </a:spcBef>
                        <a:spcAft>
                          <a:spcPts val="720"/>
                        </a:spcAft>
                      </a:pPr>
                      <a:r>
                        <a:rPr lang="en-US" sz="700" kern="16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p:txBody>
                </p:sp>
                <p:sp>
                  <p:nvSpPr>
                    <p:cNvPr id="95" name="Rectangle 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1447800"/>
                      <a:ext cx="1268095" cy="44577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19050" algn="ctr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algn="ctr">
                        <a:lnSpc>
                          <a:spcPct val="135000"/>
                        </a:lnSpc>
                        <a:spcBef>
                          <a:spcPts val="720"/>
                        </a:spcBef>
                        <a:spcAft>
                          <a:spcPts val="720"/>
                        </a:spcAft>
                      </a:pPr>
                      <a:r>
                        <a:rPr lang="en-US" sz="700" kern="1600">
                          <a:effectLst/>
                          <a:latin typeface="Times New Roman"/>
                          <a:ea typeface="Calibri"/>
                        </a:rPr>
                        <a:t>Quản trị viên</a:t>
                      </a:r>
                    </a:p>
                    <a:p>
                      <a:pPr>
                        <a:lnSpc>
                          <a:spcPct val="135000"/>
                        </a:lnSpc>
                        <a:spcBef>
                          <a:spcPts val="720"/>
                        </a:spcBef>
                        <a:spcAft>
                          <a:spcPts val="720"/>
                        </a:spcAft>
                      </a:pPr>
                      <a:r>
                        <a:rPr lang="en-US" sz="700" kern="16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p:txBody>
                </p:sp>
                <p:cxnSp>
                  <p:nvCxnSpPr>
                    <p:cNvPr id="96" name="AutoShape 190"/>
                    <p:cNvCxnSpPr>
                      <a:cxnSpLocks noChangeShapeType="1"/>
                    </p:cNvCxnSpPr>
                    <p:nvPr/>
                  </p:nvCxnSpPr>
                  <p:spPr bwMode="auto">
                    <a:xfrm flipH="1">
                      <a:off x="1276350" y="1771650"/>
                      <a:ext cx="1876557" cy="0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97" name="Straight Connector 96"/>
                    <p:cNvCxnSpPr/>
                    <p:nvPr/>
                  </p:nvCxnSpPr>
                  <p:spPr>
                    <a:xfrm>
                      <a:off x="3152775" y="0"/>
                      <a:ext cx="0" cy="1769007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8" name="Straight Connector 97"/>
                    <p:cNvCxnSpPr/>
                    <p:nvPr/>
                  </p:nvCxnSpPr>
                  <p:spPr>
                    <a:xfrm>
                      <a:off x="1266825" y="1524000"/>
                      <a:ext cx="1616415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" name="Straight Arrow Connector 98"/>
                    <p:cNvCxnSpPr/>
                    <p:nvPr/>
                  </p:nvCxnSpPr>
                  <p:spPr>
                    <a:xfrm flipV="1">
                      <a:off x="2886075" y="0"/>
                      <a:ext cx="0" cy="1524458"/>
                    </a:xfrm>
                    <a:prstGeom prst="straightConnector1">
                      <a:avLst/>
                    </a:prstGeom>
                    <a:ln>
                      <a:tailEnd type="arrow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13" name="Group 12"/>
                <p:cNvGrpSpPr/>
                <p:nvPr/>
              </p:nvGrpSpPr>
              <p:grpSpPr>
                <a:xfrm>
                  <a:off x="0" y="85725"/>
                  <a:ext cx="3325495" cy="2933065"/>
                  <a:chOff x="0" y="0"/>
                  <a:chExt cx="3325495" cy="2933065"/>
                </a:xfrm>
              </p:grpSpPr>
              <p:sp>
                <p:nvSpPr>
                  <p:cNvPr id="75" name="Text Box 15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04875" y="457200"/>
                    <a:ext cx="1223010" cy="315595"/>
                  </a:xfrm>
                  <a:prstGeom prst="rect">
                    <a:avLst/>
                  </a:prstGeom>
                  <a:solidFill>
                    <a:srgbClr val="FFFFFF"/>
                  </a:solidFill>
                  <a:ln w="3175" algn="ctr">
                    <a:solidFill>
                      <a:srgbClr val="FFFFFF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0"/>
                      </a:spcAft>
                    </a:pPr>
                    <a:r>
                      <a:rPr lang="en-US" sz="700" kern="1600">
                        <a:effectLst/>
                        <a:latin typeface="Times New Roman"/>
                        <a:ea typeface="Calibri"/>
                      </a:rPr>
                      <a:t>Trả lời yêu cầu</a:t>
                    </a:r>
                  </a:p>
                  <a:p>
                    <a:pPr>
                      <a:lnSpc>
                        <a:spcPct val="135000"/>
                      </a:lnSpc>
                      <a:spcBef>
                        <a:spcPts val="720"/>
                      </a:spcBef>
                      <a:spcAft>
                        <a:spcPts val="720"/>
                      </a:spcAft>
                    </a:pPr>
                    <a:r>
                      <a:rPr lang="en-US" sz="700" kern="1600">
                        <a:effectLst/>
                        <a:latin typeface="Times New Roman"/>
                        <a:ea typeface="Calibri"/>
                      </a:rPr>
                      <a:t> </a:t>
                    </a:r>
                  </a:p>
                </p:txBody>
              </p:sp>
              <p:sp>
                <p:nvSpPr>
                  <p:cNvPr id="76" name="Text Box 1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9175" y="0"/>
                    <a:ext cx="993775" cy="288290"/>
                  </a:xfrm>
                  <a:prstGeom prst="rect">
                    <a:avLst/>
                  </a:prstGeom>
                  <a:solidFill>
                    <a:srgbClr val="FFFFFF"/>
                  </a:solidFill>
                  <a:ln w="3175" algn="ctr">
                    <a:solidFill>
                      <a:srgbClr val="FFFFFF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600"/>
                      </a:spcAft>
                    </a:pPr>
                    <a:r>
                      <a:rPr lang="en-US" sz="700" kern="1600" dirty="0" err="1">
                        <a:effectLst/>
                        <a:latin typeface="Times New Roman"/>
                        <a:ea typeface="Calibri"/>
                      </a:rPr>
                      <a:t>Gửi</a:t>
                    </a:r>
                    <a:r>
                      <a:rPr lang="en-US" sz="700" kern="1600" dirty="0"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700" kern="1600" dirty="0" err="1">
                        <a:effectLst/>
                        <a:latin typeface="Times New Roman"/>
                        <a:ea typeface="Calibri"/>
                      </a:rPr>
                      <a:t>yêu</a:t>
                    </a:r>
                    <a:r>
                      <a:rPr lang="en-US" sz="700" kern="1600" dirty="0"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700" kern="1600" dirty="0" err="1">
                        <a:effectLst/>
                        <a:latin typeface="Times New Roman"/>
                        <a:ea typeface="Calibri"/>
                      </a:rPr>
                      <a:t>cầu</a:t>
                    </a:r>
                    <a:endParaRPr lang="en-US" sz="700" kern="1600" dirty="0">
                      <a:effectLst/>
                      <a:latin typeface="Times New Roman"/>
                      <a:ea typeface="Calibri"/>
                    </a:endParaRPr>
                  </a:p>
                </p:txBody>
              </p:sp>
              <p:sp>
                <p:nvSpPr>
                  <p:cNvPr id="77" name="Oval 7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085975"/>
                    <a:ext cx="1373505" cy="847090"/>
                  </a:xfrm>
                  <a:prstGeom prst="ellipse">
                    <a:avLst/>
                  </a:prstGeom>
                  <a:noFill/>
                  <a:ln w="190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4BACC6"/>
                        </a:solidFill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68686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 marL="90170" indent="-180340" algn="ctr">
                      <a:lnSpc>
                        <a:spcPct val="135000"/>
                      </a:lnSpc>
                      <a:spcBef>
                        <a:spcPts val="720"/>
                      </a:spcBef>
                      <a:spcAft>
                        <a:spcPts val="720"/>
                      </a:spcAft>
                    </a:pPr>
                    <a:r>
                      <a:rPr lang="en-US" sz="700" kern="1600" dirty="0" smtClean="0">
                        <a:effectLst/>
                        <a:latin typeface="Times New Roman"/>
                        <a:ea typeface="Calibri"/>
                      </a:rPr>
                      <a:t>1. </a:t>
                    </a:r>
                    <a:r>
                      <a:rPr lang="en-US" sz="700" kern="1600" dirty="0" err="1" smtClean="0">
                        <a:effectLst/>
                        <a:latin typeface="Times New Roman"/>
                        <a:ea typeface="Calibri"/>
                      </a:rPr>
                      <a:t>Quản</a:t>
                    </a:r>
                    <a:r>
                      <a:rPr lang="en-US" sz="700" kern="1600" dirty="0" smtClean="0"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700" kern="1600" dirty="0" err="1">
                        <a:effectLst/>
                        <a:latin typeface="Times New Roman"/>
                        <a:ea typeface="Calibri"/>
                      </a:rPr>
                      <a:t>trị</a:t>
                    </a:r>
                    <a:endParaRPr lang="en-US" sz="700" kern="1600" dirty="0">
                      <a:effectLst/>
                      <a:latin typeface="Times New Roman"/>
                      <a:ea typeface="Calibri"/>
                    </a:endParaRPr>
                  </a:p>
                </p:txBody>
              </p:sp>
              <p:sp>
                <p:nvSpPr>
                  <p:cNvPr id="78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2057400" y="142875"/>
                    <a:ext cx="1268095" cy="445770"/>
                  </a:xfrm>
                  <a:prstGeom prst="rect">
                    <a:avLst/>
                  </a:prstGeom>
                  <a:solidFill>
                    <a:srgbClr val="FFFFFF"/>
                  </a:solidFill>
                  <a:ln w="19050" algn="ctr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 algn="ctr">
                      <a:lnSpc>
                        <a:spcPct val="135000"/>
                      </a:lnSpc>
                      <a:spcBef>
                        <a:spcPts val="720"/>
                      </a:spcBef>
                      <a:spcAft>
                        <a:spcPts val="720"/>
                      </a:spcAft>
                    </a:pPr>
                    <a:r>
                      <a:rPr lang="en-US" sz="700" kern="1600" dirty="0" err="1">
                        <a:effectLst/>
                        <a:latin typeface="Times New Roman"/>
                        <a:ea typeface="Calibri"/>
                      </a:rPr>
                      <a:t>Khách</a:t>
                    </a:r>
                    <a:r>
                      <a:rPr lang="en-US" sz="700" kern="1600" dirty="0"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700" kern="1600" dirty="0" err="1">
                        <a:effectLst/>
                        <a:latin typeface="Times New Roman"/>
                        <a:ea typeface="Calibri"/>
                      </a:rPr>
                      <a:t>hàng</a:t>
                    </a:r>
                    <a:endParaRPr lang="en-US" sz="700" kern="1600" dirty="0">
                      <a:effectLst/>
                      <a:latin typeface="Times New Roman"/>
                      <a:ea typeface="Calibri"/>
                    </a:endParaRPr>
                  </a:p>
                  <a:p>
                    <a:pPr>
                      <a:lnSpc>
                        <a:spcPct val="135000"/>
                      </a:lnSpc>
                      <a:spcBef>
                        <a:spcPts val="720"/>
                      </a:spcBef>
                      <a:spcAft>
                        <a:spcPts val="720"/>
                      </a:spcAft>
                    </a:pPr>
                    <a:r>
                      <a:rPr lang="en-US" sz="700" kern="1600" dirty="0">
                        <a:effectLst/>
                        <a:latin typeface="Times New Roman"/>
                        <a:ea typeface="Calibri"/>
                      </a:rPr>
                      <a:t> </a:t>
                    </a:r>
                  </a:p>
                </p:txBody>
              </p:sp>
              <p:cxnSp>
                <p:nvCxnSpPr>
                  <p:cNvPr id="79" name="AutoShape 175"/>
                  <p:cNvCxnSpPr>
                    <a:cxnSpLocks noChangeShapeType="1"/>
                  </p:cNvCxnSpPr>
                  <p:nvPr/>
                </p:nvCxnSpPr>
                <p:spPr bwMode="auto">
                  <a:xfrm flipH="1">
                    <a:off x="657225" y="266700"/>
                    <a:ext cx="1393190" cy="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80" name="AutoShape 176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57225" y="266700"/>
                    <a:ext cx="0" cy="1824101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81" name="AutoShape 177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895350" y="485775"/>
                    <a:ext cx="9525" cy="1604645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82" name="AutoShape 178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895350" y="485775"/>
                    <a:ext cx="1155700" cy="635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grpSp>
                <p:nvGrpSpPr>
                  <p:cNvPr id="83" name="Group 82"/>
                  <p:cNvGrpSpPr>
                    <a:grpSpLocks/>
                  </p:cNvGrpSpPr>
                  <p:nvPr/>
                </p:nvGrpSpPr>
                <p:grpSpPr bwMode="auto">
                  <a:xfrm>
                    <a:off x="1019175" y="1143000"/>
                    <a:ext cx="1036955" cy="367030"/>
                    <a:chOff x="8573" y="4899"/>
                    <a:chExt cx="1663" cy="559"/>
                  </a:xfrm>
                </p:grpSpPr>
                <p:sp>
                  <p:nvSpPr>
                    <p:cNvPr id="85" name="Text Box 20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573" y="4933"/>
                      <a:ext cx="1635" cy="52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 algn="ctr">
                      <a:solidFill>
                        <a:srgbClr val="FFFF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algn="ctr">
                        <a:lnSpc>
                          <a:spcPct val="13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700" kern="1600">
                          <a:effectLst/>
                          <a:latin typeface="Times New Roman"/>
                          <a:ea typeface="Calibri"/>
                        </a:rPr>
                        <a:t>Người dùng</a:t>
                      </a:r>
                    </a:p>
                  </p:txBody>
                </p:sp>
                <p:cxnSp>
                  <p:nvCxnSpPr>
                    <p:cNvPr id="86" name="AutoShape 205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601" y="4899"/>
                      <a:ext cx="1635" cy="0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87" name="AutoShape 207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601" y="5424"/>
                      <a:ext cx="1635" cy="0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</p:cxnSp>
              </p:grpSp>
              <p:cxnSp>
                <p:nvCxnSpPr>
                  <p:cNvPr id="84" name="Straight Arrow Connector 83"/>
                  <p:cNvCxnSpPr/>
                  <p:nvPr/>
                </p:nvCxnSpPr>
                <p:spPr>
                  <a:xfrm flipV="1">
                    <a:off x="1038225" y="1485900"/>
                    <a:ext cx="407843" cy="654755"/>
                  </a:xfrm>
                  <a:prstGeom prst="straightConnector1">
                    <a:avLst/>
                  </a:prstGeom>
                  <a:ln>
                    <a:headEnd type="arrow"/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" name="Group 13"/>
                <p:cNvGrpSpPr/>
                <p:nvPr/>
              </p:nvGrpSpPr>
              <p:grpSpPr>
                <a:xfrm>
                  <a:off x="3324225" y="0"/>
                  <a:ext cx="2376170" cy="3786505"/>
                  <a:chOff x="0" y="0"/>
                  <a:chExt cx="2376170" cy="3786505"/>
                </a:xfrm>
              </p:grpSpPr>
              <p:grpSp>
                <p:nvGrpSpPr>
                  <p:cNvPr id="62" name="Group 61"/>
                  <p:cNvGrpSpPr/>
                  <p:nvPr/>
                </p:nvGrpSpPr>
                <p:grpSpPr>
                  <a:xfrm>
                    <a:off x="0" y="0"/>
                    <a:ext cx="2376170" cy="2976880"/>
                    <a:chOff x="0" y="0"/>
                    <a:chExt cx="2376170" cy="2976880"/>
                  </a:xfrm>
                </p:grpSpPr>
                <p:sp>
                  <p:nvSpPr>
                    <p:cNvPr id="68" name="Text Box 15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14325" y="466725"/>
                      <a:ext cx="1217930" cy="38227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3175" algn="ctr">
                      <a:solidFill>
                        <a:srgbClr val="FFFF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>
                        <a:lnSpc>
                          <a:spcPct val="135000"/>
                        </a:lnSpc>
                        <a:spcBef>
                          <a:spcPts val="720"/>
                        </a:spcBef>
                        <a:spcAft>
                          <a:spcPts val="720"/>
                        </a:spcAft>
                      </a:pPr>
                      <a:r>
                        <a:rPr lang="en-US" sz="700" kern="1600">
                          <a:effectLst/>
                          <a:latin typeface="Times New Roman"/>
                          <a:ea typeface="Calibri"/>
                        </a:rPr>
                        <a:t>Gửi yêu cầu</a:t>
                      </a:r>
                    </a:p>
                  </p:txBody>
                </p:sp>
                <p:sp>
                  <p:nvSpPr>
                    <p:cNvPr id="69" name="Text Box 15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95275" y="0"/>
                      <a:ext cx="1223010" cy="35560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3175" algn="ctr">
                      <a:solidFill>
                        <a:srgbClr val="FFFF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>
                        <a:lnSpc>
                          <a:spcPct val="135000"/>
                        </a:lnSpc>
                        <a:spcBef>
                          <a:spcPts val="720"/>
                        </a:spcBef>
                        <a:spcAft>
                          <a:spcPts val="720"/>
                        </a:spcAft>
                      </a:pPr>
                      <a:r>
                        <a:rPr lang="en-US" sz="700" kern="1600" dirty="0" err="1">
                          <a:effectLst/>
                          <a:latin typeface="Times New Roman"/>
                          <a:ea typeface="Calibri"/>
                        </a:rPr>
                        <a:t>Trả</a:t>
                      </a:r>
                      <a:r>
                        <a:rPr lang="en-US" sz="700" kern="16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700" kern="1600" dirty="0" err="1">
                          <a:effectLst/>
                          <a:latin typeface="Times New Roman"/>
                          <a:ea typeface="Calibri"/>
                        </a:rPr>
                        <a:t>lời</a:t>
                      </a:r>
                      <a:r>
                        <a:rPr lang="en-US" sz="700" kern="16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700" kern="1600" dirty="0" err="1">
                          <a:effectLst/>
                          <a:latin typeface="Times New Roman"/>
                          <a:ea typeface="Calibri"/>
                        </a:rPr>
                        <a:t>yêu</a:t>
                      </a:r>
                      <a:r>
                        <a:rPr lang="en-US" sz="700" kern="16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700" kern="1600" dirty="0" err="1">
                          <a:effectLst/>
                          <a:latin typeface="Times New Roman"/>
                          <a:ea typeface="Calibri"/>
                        </a:rPr>
                        <a:t>cầu</a:t>
                      </a:r>
                      <a:endParaRPr lang="en-US" sz="700" kern="1600" dirty="0">
                        <a:effectLst/>
                        <a:latin typeface="Times New Roman"/>
                        <a:ea typeface="Calibri"/>
                      </a:endParaRPr>
                    </a:p>
                    <a:p>
                      <a:pPr>
                        <a:lnSpc>
                          <a:spcPct val="135000"/>
                        </a:lnSpc>
                        <a:spcBef>
                          <a:spcPts val="720"/>
                        </a:spcBef>
                        <a:spcAft>
                          <a:spcPts val="720"/>
                        </a:spcAft>
                      </a:pPr>
                      <a:r>
                        <a:rPr lang="en-US" sz="700" kern="16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p:txBody>
                </p:sp>
                <p:sp>
                  <p:nvSpPr>
                    <p:cNvPr id="70" name="Oval 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23925" y="2162175"/>
                      <a:ext cx="1452245" cy="814705"/>
                    </a:xfrm>
                    <a:prstGeom prst="ellipse">
                      <a:avLst/>
                    </a:prstGeom>
                    <a:noFill/>
                    <a:ln w="19050" algn="ctr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="" xmlns:a14="http://schemas.microsoft.com/office/drawing/2010/main">
                          <a:solidFill>
                            <a:srgbClr val="4BACC6"/>
                          </a:solidFill>
                        </a14:hiddenFill>
                      </a:ex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68686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marL="90170" indent="-180340" algn="ctr">
                        <a:lnSpc>
                          <a:spcPct val="135000"/>
                        </a:lnSpc>
                        <a:spcBef>
                          <a:spcPts val="720"/>
                        </a:spcBef>
                        <a:spcAft>
                          <a:spcPts val="720"/>
                        </a:spcAft>
                      </a:pPr>
                      <a:r>
                        <a:rPr lang="en-US" sz="700" kern="1600" dirty="0" smtClean="0">
                          <a:effectLst/>
                          <a:latin typeface="Times New Roman"/>
                          <a:ea typeface="Calibri"/>
                        </a:rPr>
                        <a:t>5. </a:t>
                      </a:r>
                      <a:r>
                        <a:rPr lang="en-US" sz="700" kern="1600" dirty="0" err="1" smtClean="0">
                          <a:effectLst/>
                          <a:latin typeface="Times New Roman"/>
                          <a:ea typeface="Calibri"/>
                        </a:rPr>
                        <a:t>Tìm</a:t>
                      </a:r>
                      <a:r>
                        <a:rPr lang="en-US" sz="700" kern="16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700" kern="1600" dirty="0" err="1">
                          <a:effectLst/>
                          <a:latin typeface="Times New Roman"/>
                          <a:ea typeface="Calibri"/>
                        </a:rPr>
                        <a:t>kiếm</a:t>
                      </a:r>
                      <a:endParaRPr lang="en-US" sz="700" kern="1600" dirty="0">
                        <a:effectLst/>
                        <a:latin typeface="Times New Roman"/>
                        <a:ea typeface="Calibri"/>
                      </a:endParaRPr>
                    </a:p>
                  </p:txBody>
                </p:sp>
                <p:cxnSp>
                  <p:nvCxnSpPr>
                    <p:cNvPr id="71" name="AutoShape 181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0" y="571500"/>
                      <a:ext cx="1536700" cy="0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72" name="AutoShape 182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533525" y="561975"/>
                      <a:ext cx="0" cy="1605516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73" name="AutoShape 183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1800225" y="361950"/>
                      <a:ext cx="0" cy="1818167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74" name="AutoShape 184"/>
                    <p:cNvCxnSpPr>
                      <a:cxnSpLocks noChangeShapeType="1"/>
                    </p:cNvCxnSpPr>
                    <p:nvPr/>
                  </p:nvCxnSpPr>
                  <p:spPr bwMode="auto">
                    <a:xfrm flipH="1">
                      <a:off x="0" y="352425"/>
                      <a:ext cx="1802130" cy="635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63" name="Group 62"/>
                  <p:cNvGrpSpPr>
                    <a:grpSpLocks/>
                  </p:cNvGrpSpPr>
                  <p:nvPr/>
                </p:nvGrpSpPr>
                <p:grpSpPr bwMode="auto">
                  <a:xfrm>
                    <a:off x="9525" y="3419475"/>
                    <a:ext cx="1036955" cy="367030"/>
                    <a:chOff x="8573" y="4899"/>
                    <a:chExt cx="1663" cy="559"/>
                  </a:xfrm>
                </p:grpSpPr>
                <p:sp>
                  <p:nvSpPr>
                    <p:cNvPr id="65" name="Text Box 20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573" y="4933"/>
                      <a:ext cx="1635" cy="52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 algn="ctr">
                      <a:solidFill>
                        <a:srgbClr val="FFFF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algn="ctr">
                        <a:lnSpc>
                          <a:spcPct val="13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700" kern="1600">
                          <a:effectLst/>
                          <a:latin typeface="Times New Roman"/>
                          <a:ea typeface="Calibri"/>
                        </a:rPr>
                        <a:t>Sản phẩm</a:t>
                      </a:r>
                    </a:p>
                  </p:txBody>
                </p:sp>
                <p:cxnSp>
                  <p:nvCxnSpPr>
                    <p:cNvPr id="66" name="AutoShape 205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601" y="4899"/>
                      <a:ext cx="1635" cy="0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67" name="AutoShape 207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601" y="5424"/>
                      <a:ext cx="1635" cy="0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</p:cxnSp>
              </p:grpSp>
              <p:cxnSp>
                <p:nvCxnSpPr>
                  <p:cNvPr id="64" name="Straight Arrow Connector 63"/>
                  <p:cNvCxnSpPr/>
                  <p:nvPr/>
                </p:nvCxnSpPr>
                <p:spPr>
                  <a:xfrm flipV="1">
                    <a:off x="561975" y="2876550"/>
                    <a:ext cx="542260" cy="54226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" name="Group 14"/>
                <p:cNvGrpSpPr/>
                <p:nvPr/>
              </p:nvGrpSpPr>
              <p:grpSpPr>
                <a:xfrm>
                  <a:off x="2895600" y="4876800"/>
                  <a:ext cx="2616835" cy="2729230"/>
                  <a:chOff x="0" y="0"/>
                  <a:chExt cx="2616835" cy="2729230"/>
                </a:xfrm>
              </p:grpSpPr>
              <p:sp>
                <p:nvSpPr>
                  <p:cNvPr id="46" name="Text Box 15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1247775"/>
                    <a:ext cx="1158240" cy="300355"/>
                  </a:xfrm>
                  <a:prstGeom prst="rect">
                    <a:avLst/>
                  </a:prstGeom>
                  <a:solidFill>
                    <a:srgbClr val="FFFFFF"/>
                  </a:solidFill>
                  <a:ln w="3175" algn="ctr">
                    <a:solidFill>
                      <a:srgbClr val="FFFFFF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0"/>
                      </a:spcAft>
                    </a:pPr>
                    <a:r>
                      <a:rPr lang="en-US" sz="700" kern="1600">
                        <a:effectLst/>
                        <a:latin typeface="Times New Roman"/>
                        <a:ea typeface="Calibri"/>
                      </a:rPr>
                      <a:t>Trả lời yêu cầu</a:t>
                    </a:r>
                  </a:p>
                  <a:p>
                    <a:pPr>
                      <a:lnSpc>
                        <a:spcPct val="135000"/>
                      </a:lnSpc>
                      <a:spcBef>
                        <a:spcPts val="720"/>
                      </a:spcBef>
                      <a:spcAft>
                        <a:spcPts val="720"/>
                      </a:spcAft>
                    </a:pPr>
                    <a:r>
                      <a:rPr lang="en-US" sz="700" kern="1600">
                        <a:effectLst/>
                        <a:latin typeface="Times New Roman"/>
                        <a:ea typeface="Calibri"/>
                      </a:rPr>
                      <a:t> </a:t>
                    </a:r>
                  </a:p>
                </p:txBody>
              </p:sp>
              <p:sp>
                <p:nvSpPr>
                  <p:cNvPr id="47" name="Text Box 15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09575" y="628650"/>
                    <a:ext cx="975360" cy="300355"/>
                  </a:xfrm>
                  <a:prstGeom prst="rect">
                    <a:avLst/>
                  </a:prstGeom>
                  <a:solidFill>
                    <a:srgbClr val="FFFFFF"/>
                  </a:solidFill>
                  <a:ln w="3175" algn="ctr">
                    <a:solidFill>
                      <a:srgbClr val="FFFFFF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0"/>
                      </a:spcAft>
                    </a:pPr>
                    <a:r>
                      <a:rPr lang="en-US" sz="700" kern="1600">
                        <a:effectLst/>
                        <a:latin typeface="Times New Roman"/>
                        <a:ea typeface="Calibri"/>
                      </a:rPr>
                      <a:t>Gửi yêu cầu</a:t>
                    </a:r>
                  </a:p>
                  <a:p>
                    <a:pPr>
                      <a:lnSpc>
                        <a:spcPct val="135000"/>
                      </a:lnSpc>
                      <a:spcBef>
                        <a:spcPts val="720"/>
                      </a:spcBef>
                      <a:spcAft>
                        <a:spcPts val="720"/>
                      </a:spcAft>
                    </a:pPr>
                    <a:r>
                      <a:rPr lang="en-US" sz="700" kern="1600">
                        <a:effectLst/>
                        <a:latin typeface="Times New Roman"/>
                        <a:ea typeface="Calibri"/>
                      </a:rPr>
                      <a:t> </a:t>
                    </a:r>
                  </a:p>
                </p:txBody>
              </p:sp>
              <p:sp>
                <p:nvSpPr>
                  <p:cNvPr id="48" name="Oval 47"/>
                  <p:cNvSpPr>
                    <a:spLocks noChangeArrowheads="1"/>
                  </p:cNvSpPr>
                  <p:nvPr/>
                </p:nvSpPr>
                <p:spPr bwMode="auto">
                  <a:xfrm>
                    <a:off x="1076325" y="781050"/>
                    <a:ext cx="1498600" cy="1047750"/>
                  </a:xfrm>
                  <a:prstGeom prst="ellipse">
                    <a:avLst/>
                  </a:prstGeom>
                  <a:noFill/>
                  <a:ln w="190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4BACC6"/>
                        </a:solidFill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68686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 marL="90170" indent="-180340" algn="ctr"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0"/>
                      </a:spcAft>
                    </a:pPr>
                    <a:r>
                      <a:rPr lang="en-US" sz="700" kern="1600" dirty="0" smtClean="0">
                        <a:effectLst/>
                        <a:latin typeface="Times New Roman"/>
                        <a:ea typeface="Calibri"/>
                      </a:rPr>
                      <a:t>4. </a:t>
                    </a:r>
                    <a:r>
                      <a:rPr lang="en-US" sz="700" kern="1600" dirty="0" err="1" smtClean="0">
                        <a:effectLst/>
                        <a:latin typeface="Times New Roman"/>
                        <a:ea typeface="Calibri"/>
                      </a:rPr>
                      <a:t>Quản</a:t>
                    </a:r>
                    <a:r>
                      <a:rPr lang="en-US" sz="700" kern="1600" dirty="0" smtClean="0"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700" kern="1600" dirty="0" err="1">
                        <a:effectLst/>
                        <a:latin typeface="Times New Roman"/>
                        <a:ea typeface="Calibri"/>
                      </a:rPr>
                      <a:t>lý</a:t>
                    </a:r>
                    <a:r>
                      <a:rPr lang="en-US" sz="700" kern="1600" dirty="0">
                        <a:effectLst/>
                        <a:latin typeface="Times New Roman"/>
                        <a:ea typeface="Calibri"/>
                      </a:rPr>
                      <a:t> tin </a:t>
                    </a:r>
                    <a:r>
                      <a:rPr lang="en-US" sz="700" kern="1600" dirty="0" err="1">
                        <a:effectLst/>
                        <a:latin typeface="Times New Roman"/>
                        <a:ea typeface="Calibri"/>
                      </a:rPr>
                      <a:t>tức</a:t>
                    </a:r>
                    <a:r>
                      <a:rPr lang="en-US" sz="700" kern="1600" dirty="0"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700" kern="1600" dirty="0" err="1">
                        <a:effectLst/>
                        <a:latin typeface="Times New Roman"/>
                        <a:ea typeface="Calibri"/>
                      </a:rPr>
                      <a:t>và</a:t>
                    </a:r>
                    <a:r>
                      <a:rPr lang="en-US" sz="700" kern="1600" dirty="0"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700" kern="1600" dirty="0" err="1">
                        <a:effectLst/>
                        <a:latin typeface="Times New Roman"/>
                        <a:ea typeface="Calibri"/>
                      </a:rPr>
                      <a:t>góp</a:t>
                    </a:r>
                    <a:r>
                      <a:rPr lang="en-US" sz="700" kern="1600" dirty="0">
                        <a:effectLst/>
                        <a:latin typeface="Times New Roman"/>
                        <a:ea typeface="Calibri"/>
                      </a:rPr>
                      <a:t> ý</a:t>
                    </a:r>
                  </a:p>
                </p:txBody>
              </p:sp>
              <p:cxnSp>
                <p:nvCxnSpPr>
                  <p:cNvPr id="49" name="AutoShape 399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750" y="0"/>
                    <a:ext cx="0" cy="91948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50" name="AutoShape 401"/>
                  <p:cNvCxnSpPr>
                    <a:cxnSpLocks noChangeShapeType="1"/>
                  </p:cNvCxnSpPr>
                  <p:nvPr/>
                </p:nvCxnSpPr>
                <p:spPr bwMode="auto">
                  <a:xfrm flipH="1">
                    <a:off x="9525" y="1228725"/>
                    <a:ext cx="1062355" cy="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51" name="AutoShape 402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9525" y="0"/>
                    <a:ext cx="635" cy="122936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grpSp>
                <p:nvGrpSpPr>
                  <p:cNvPr id="52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1590675" y="2362200"/>
                    <a:ext cx="1026160" cy="367030"/>
                    <a:chOff x="8590" y="4899"/>
                    <a:chExt cx="1646" cy="559"/>
                  </a:xfrm>
                </p:grpSpPr>
                <p:sp>
                  <p:nvSpPr>
                    <p:cNvPr id="59" name="Text Box 20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590" y="4933"/>
                      <a:ext cx="1635" cy="52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 algn="ctr">
                      <a:solidFill>
                        <a:srgbClr val="FFFF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algn="ctr">
                        <a:lnSpc>
                          <a:spcPct val="13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700" kern="1600">
                          <a:effectLst/>
                          <a:latin typeface="Times New Roman"/>
                          <a:ea typeface="Calibri"/>
                        </a:rPr>
                        <a:t>Tin tức</a:t>
                      </a:r>
                    </a:p>
                  </p:txBody>
                </p:sp>
                <p:cxnSp>
                  <p:nvCxnSpPr>
                    <p:cNvPr id="60" name="AutoShape 205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601" y="4899"/>
                      <a:ext cx="1635" cy="0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61" name="AutoShape 207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601" y="5424"/>
                      <a:ext cx="1635" cy="0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</p:cxnSp>
              </p:grpSp>
              <p:grpSp>
                <p:nvGrpSpPr>
                  <p:cNvPr id="53" name="Group 52"/>
                  <p:cNvGrpSpPr>
                    <a:grpSpLocks/>
                  </p:cNvGrpSpPr>
                  <p:nvPr/>
                </p:nvGrpSpPr>
                <p:grpSpPr bwMode="auto">
                  <a:xfrm>
                    <a:off x="123825" y="1933575"/>
                    <a:ext cx="1036955" cy="367030"/>
                    <a:chOff x="8573" y="4899"/>
                    <a:chExt cx="1663" cy="559"/>
                  </a:xfrm>
                </p:grpSpPr>
                <p:sp>
                  <p:nvSpPr>
                    <p:cNvPr id="56" name="Text Box 20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573" y="4933"/>
                      <a:ext cx="1635" cy="52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 algn="ctr">
                      <a:solidFill>
                        <a:srgbClr val="FFFF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algn="ctr">
                        <a:lnSpc>
                          <a:spcPct val="13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700" kern="1600">
                          <a:effectLst/>
                          <a:latin typeface="Times New Roman"/>
                          <a:ea typeface="Calibri"/>
                        </a:rPr>
                        <a:t>Góp ý</a:t>
                      </a:r>
                    </a:p>
                  </p:txBody>
                </p:sp>
                <p:cxnSp>
                  <p:nvCxnSpPr>
                    <p:cNvPr id="57" name="AutoShape 205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601" y="4899"/>
                      <a:ext cx="1635" cy="0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58" name="AutoShape 207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601" y="5424"/>
                      <a:ext cx="1635" cy="0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</p:cxnSp>
              </p:grpSp>
              <p:cxnSp>
                <p:nvCxnSpPr>
                  <p:cNvPr id="54" name="Straight Arrow Connector 53"/>
                  <p:cNvCxnSpPr/>
                  <p:nvPr/>
                </p:nvCxnSpPr>
                <p:spPr>
                  <a:xfrm>
                    <a:off x="1838325" y="1828800"/>
                    <a:ext cx="233916" cy="536502"/>
                  </a:xfrm>
                  <a:prstGeom prst="straightConnector1">
                    <a:avLst/>
                  </a:prstGeom>
                  <a:ln>
                    <a:headEnd type="arrow"/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Straight Arrow Connector 54"/>
                  <p:cNvCxnSpPr/>
                  <p:nvPr/>
                </p:nvCxnSpPr>
                <p:spPr>
                  <a:xfrm flipV="1">
                    <a:off x="638175" y="1695450"/>
                    <a:ext cx="649605" cy="238125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" name="Group 15"/>
                <p:cNvGrpSpPr/>
                <p:nvPr/>
              </p:nvGrpSpPr>
              <p:grpSpPr>
                <a:xfrm>
                  <a:off x="47625" y="4743450"/>
                  <a:ext cx="1933575" cy="3043555"/>
                  <a:chOff x="0" y="0"/>
                  <a:chExt cx="1933575" cy="3043555"/>
                </a:xfrm>
              </p:grpSpPr>
              <p:sp>
                <p:nvSpPr>
                  <p:cNvPr id="33" name="Text Box 15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66775" y="171450"/>
                    <a:ext cx="377825" cy="1099185"/>
                  </a:xfrm>
                  <a:prstGeom prst="rect">
                    <a:avLst/>
                  </a:prstGeom>
                  <a:solidFill>
                    <a:srgbClr val="FFFFFF"/>
                  </a:solidFill>
                  <a:ln w="3175" algn="ctr">
                    <a:solidFill>
                      <a:srgbClr val="FFFFFF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vert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0"/>
                      </a:spcAft>
                    </a:pPr>
                    <a:r>
                      <a:rPr lang="en-US" sz="700" kern="1600">
                        <a:effectLst/>
                        <a:latin typeface="Times New Roman"/>
                        <a:ea typeface="Calibri"/>
                      </a:rPr>
                      <a:t>Trả lời yêu cầu</a:t>
                    </a:r>
                  </a:p>
                  <a:p>
                    <a:pPr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0"/>
                      </a:spcAft>
                    </a:pPr>
                    <a:r>
                      <a:rPr lang="en-US" sz="700" kern="1600">
                        <a:effectLst/>
                        <a:latin typeface="Times New Roman"/>
                        <a:ea typeface="Calibri"/>
                      </a:rPr>
                      <a:t> </a:t>
                    </a:r>
                  </a:p>
                </p:txBody>
              </p:sp>
              <p:sp>
                <p:nvSpPr>
                  <p:cNvPr id="34" name="Text Box 1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4800" y="180975"/>
                    <a:ext cx="318770" cy="1089660"/>
                  </a:xfrm>
                  <a:prstGeom prst="rect">
                    <a:avLst/>
                  </a:prstGeom>
                  <a:solidFill>
                    <a:srgbClr val="FFFFFF"/>
                  </a:solidFill>
                  <a:ln w="3175" algn="ctr">
                    <a:solidFill>
                      <a:srgbClr val="FFFFFF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vert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0"/>
                      </a:spcAft>
                    </a:pPr>
                    <a:r>
                      <a:rPr lang="en-US" sz="700" kern="1600">
                        <a:effectLst/>
                        <a:latin typeface="Times New Roman"/>
                        <a:ea typeface="Calibri"/>
                      </a:rPr>
                      <a:t>Gửi yêu cầu</a:t>
                    </a:r>
                  </a:p>
                </p:txBody>
              </p:sp>
              <p:sp>
                <p:nvSpPr>
                  <p:cNvPr id="35" name="Oval 3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438275"/>
                    <a:ext cx="1316990" cy="737235"/>
                  </a:xfrm>
                  <a:prstGeom prst="ellipse">
                    <a:avLst/>
                  </a:prstGeom>
                  <a:noFill/>
                  <a:ln w="190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4BACC6"/>
                        </a:solidFill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68686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 lvl="0" algn="ctr">
                      <a:lnSpc>
                        <a:spcPct val="135000"/>
                      </a:lnSpc>
                      <a:spcBef>
                        <a:spcPts val="720"/>
                      </a:spcBef>
                      <a:spcAft>
                        <a:spcPts val="720"/>
                      </a:spcAft>
                    </a:pPr>
                    <a:r>
                      <a:rPr lang="en-US" sz="700" kern="1600" dirty="0" smtClean="0">
                        <a:effectLst/>
                        <a:latin typeface="Times New Roman"/>
                        <a:ea typeface="Calibri"/>
                      </a:rPr>
                      <a:t>6. </a:t>
                    </a:r>
                    <a:r>
                      <a:rPr lang="en-US" sz="700" kern="1600" dirty="0" err="1" smtClean="0">
                        <a:effectLst/>
                        <a:latin typeface="Times New Roman"/>
                        <a:ea typeface="Calibri"/>
                      </a:rPr>
                      <a:t>Thống</a:t>
                    </a:r>
                    <a:r>
                      <a:rPr lang="en-US" sz="700" kern="1600" dirty="0" smtClean="0"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700" kern="1600" dirty="0" err="1">
                        <a:effectLst/>
                        <a:latin typeface="Times New Roman"/>
                        <a:ea typeface="Calibri"/>
                      </a:rPr>
                      <a:t>kê</a:t>
                    </a:r>
                    <a:endParaRPr lang="en-US" sz="700" kern="1600" dirty="0">
                      <a:effectLst/>
                      <a:latin typeface="Times New Roman"/>
                      <a:ea typeface="Calibri"/>
                    </a:endParaRPr>
                  </a:p>
                </p:txBody>
              </p:sp>
              <p:cxnSp>
                <p:nvCxnSpPr>
                  <p:cNvPr id="36" name="AutoShape 191"/>
                  <p:cNvCxnSpPr>
                    <a:cxnSpLocks noChangeShapeType="1"/>
                  </p:cNvCxnSpPr>
                  <p:nvPr/>
                </p:nvCxnSpPr>
                <p:spPr bwMode="auto">
                  <a:xfrm flipH="1">
                    <a:off x="561975" y="0"/>
                    <a:ext cx="1371600" cy="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37" name="AutoShape 192"/>
                  <p:cNvCxnSpPr>
                    <a:cxnSpLocks noChangeShapeType="1"/>
                  </p:cNvCxnSpPr>
                  <p:nvPr/>
                </p:nvCxnSpPr>
                <p:spPr bwMode="auto">
                  <a:xfrm flipH="1">
                    <a:off x="552450" y="0"/>
                    <a:ext cx="3810" cy="139954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38" name="AutoShape 193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71525" y="152400"/>
                    <a:ext cx="1156970" cy="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39" name="AutoShape 194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81050" y="152400"/>
                    <a:ext cx="0" cy="125349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grpSp>
                <p:nvGrpSpPr>
                  <p:cNvPr id="40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09550" y="2676525"/>
                    <a:ext cx="1036955" cy="367030"/>
                    <a:chOff x="8573" y="4899"/>
                    <a:chExt cx="1663" cy="559"/>
                  </a:xfrm>
                </p:grpSpPr>
                <p:sp>
                  <p:nvSpPr>
                    <p:cNvPr id="43" name="Text Box 20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573" y="4933"/>
                      <a:ext cx="1635" cy="52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 algn="ctr">
                      <a:solidFill>
                        <a:srgbClr val="FFFF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algn="ctr">
                        <a:lnSpc>
                          <a:spcPct val="13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700" kern="1600">
                          <a:effectLst/>
                          <a:latin typeface="Times New Roman"/>
                          <a:ea typeface="Calibri"/>
                        </a:rPr>
                        <a:t>Hóa đơn</a:t>
                      </a:r>
                    </a:p>
                  </p:txBody>
                </p:sp>
                <p:cxnSp>
                  <p:nvCxnSpPr>
                    <p:cNvPr id="44" name="AutoShape 205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601" y="4899"/>
                      <a:ext cx="1635" cy="0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45" name="AutoShape 207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601" y="5424"/>
                      <a:ext cx="1635" cy="0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</p:cxnSp>
              </p:grpSp>
              <p:cxnSp>
                <p:nvCxnSpPr>
                  <p:cNvPr id="41" name="Straight Arrow Connector 40"/>
                  <p:cNvCxnSpPr/>
                  <p:nvPr/>
                </p:nvCxnSpPr>
                <p:spPr>
                  <a:xfrm flipH="1" flipV="1">
                    <a:off x="1085850" y="2085975"/>
                    <a:ext cx="842645" cy="609501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Straight Arrow Connector 41"/>
                  <p:cNvCxnSpPr/>
                  <p:nvPr/>
                </p:nvCxnSpPr>
                <p:spPr>
                  <a:xfrm flipH="1" flipV="1">
                    <a:off x="714375" y="2171700"/>
                    <a:ext cx="9525" cy="501015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" name="Group 16"/>
                <p:cNvGrpSpPr/>
                <p:nvPr/>
              </p:nvGrpSpPr>
              <p:grpSpPr>
                <a:xfrm>
                  <a:off x="1457325" y="4895850"/>
                  <a:ext cx="2227580" cy="2919730"/>
                  <a:chOff x="0" y="0"/>
                  <a:chExt cx="2227580" cy="2919730"/>
                </a:xfrm>
              </p:grpSpPr>
              <p:sp>
                <p:nvSpPr>
                  <p:cNvPr id="18" name="Text Box 15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3900" y="95250"/>
                    <a:ext cx="515620" cy="1209675"/>
                  </a:xfrm>
                  <a:prstGeom prst="rect">
                    <a:avLst/>
                  </a:prstGeom>
                  <a:solidFill>
                    <a:srgbClr val="FFFFFF"/>
                  </a:solidFill>
                  <a:ln w="3175" algn="ctr">
                    <a:solidFill>
                      <a:srgbClr val="FFFFFF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vert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35000"/>
                      </a:lnSpc>
                      <a:spcBef>
                        <a:spcPts val="720"/>
                      </a:spcBef>
                      <a:spcAft>
                        <a:spcPts val="720"/>
                      </a:spcAft>
                    </a:pPr>
                    <a:r>
                      <a:rPr lang="en-US" sz="700" kern="1600">
                        <a:effectLst/>
                        <a:latin typeface="Times New Roman"/>
                        <a:ea typeface="Calibri"/>
                      </a:rPr>
                      <a:t>Trả lời yêu cầu</a:t>
                    </a:r>
                  </a:p>
                  <a:p>
                    <a:pPr>
                      <a:lnSpc>
                        <a:spcPct val="135000"/>
                      </a:lnSpc>
                      <a:spcBef>
                        <a:spcPts val="720"/>
                      </a:spcBef>
                      <a:spcAft>
                        <a:spcPts val="720"/>
                      </a:spcAft>
                    </a:pPr>
                    <a:r>
                      <a:rPr lang="en-US" sz="700" kern="1600">
                        <a:effectLst/>
                        <a:latin typeface="Times New Roman"/>
                        <a:ea typeface="Calibri"/>
                      </a:rPr>
                      <a:t> </a:t>
                    </a:r>
                  </a:p>
                </p:txBody>
              </p:sp>
              <p:sp>
                <p:nvSpPr>
                  <p:cNvPr id="19" name="Text Box 1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7650" y="123825"/>
                    <a:ext cx="363855" cy="1089660"/>
                  </a:xfrm>
                  <a:prstGeom prst="rect">
                    <a:avLst/>
                  </a:prstGeom>
                  <a:solidFill>
                    <a:srgbClr val="FFFFFF"/>
                  </a:solidFill>
                  <a:ln w="3175" algn="ctr">
                    <a:solidFill>
                      <a:srgbClr val="FFFFFF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vert" wrap="square" lIns="91440" tIns="45720" rIns="91440" bIns="45720" anchor="t" anchorCtr="0" upright="1">
                    <a:noAutofit/>
                  </a:bodyPr>
                  <a:lstStyle/>
                  <a:p>
                    <a:pPr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0"/>
                      </a:spcAft>
                    </a:pPr>
                    <a:r>
                      <a:rPr lang="en-US" sz="700" kern="1600">
                        <a:effectLst/>
                        <a:latin typeface="Times New Roman"/>
                        <a:ea typeface="Calibri"/>
                      </a:rPr>
                      <a:t>Gửi yêu cầu</a:t>
                    </a:r>
                  </a:p>
                </p:txBody>
              </p:sp>
              <p:sp>
                <p:nvSpPr>
                  <p:cNvPr id="20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85875"/>
                    <a:ext cx="1452245" cy="804545"/>
                  </a:xfrm>
                  <a:prstGeom prst="ellipse">
                    <a:avLst/>
                  </a:prstGeom>
                  <a:noFill/>
                  <a:ln w="190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4BACC6"/>
                        </a:solidFill>
                      </a14:hiddenFill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rgbClr val="868686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 marL="179705" indent="-269875" algn="ctr">
                      <a:lnSpc>
                        <a:spcPct val="135000"/>
                      </a:lnSpc>
                      <a:spcBef>
                        <a:spcPts val="300"/>
                      </a:spcBef>
                      <a:spcAft>
                        <a:spcPts val="0"/>
                      </a:spcAft>
                    </a:pPr>
                    <a:r>
                      <a:rPr lang="en-US" sz="700" kern="1600" dirty="0" smtClean="0">
                        <a:effectLst/>
                        <a:latin typeface="Times New Roman"/>
                        <a:ea typeface="Calibri"/>
                      </a:rPr>
                      <a:t>	3. </a:t>
                    </a:r>
                    <a:r>
                      <a:rPr lang="en-US" sz="700" kern="1600" dirty="0" err="1" smtClean="0">
                        <a:effectLst/>
                        <a:latin typeface="Times New Roman"/>
                        <a:ea typeface="Calibri"/>
                      </a:rPr>
                      <a:t>Quản</a:t>
                    </a:r>
                    <a:r>
                      <a:rPr lang="en-US" sz="700" kern="1600" dirty="0" smtClean="0"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700" kern="1600" dirty="0" err="1">
                        <a:effectLst/>
                        <a:latin typeface="Times New Roman"/>
                        <a:ea typeface="Calibri"/>
                      </a:rPr>
                      <a:t>lý</a:t>
                    </a:r>
                    <a:r>
                      <a:rPr lang="en-US" sz="700" kern="1600" dirty="0"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700" kern="1600" dirty="0" err="1">
                        <a:effectLst/>
                        <a:latin typeface="Times New Roman"/>
                        <a:ea typeface="Calibri"/>
                      </a:rPr>
                      <a:t>sản</a:t>
                    </a:r>
                    <a:r>
                      <a:rPr lang="en-US" sz="700" kern="1600" dirty="0">
                        <a:effectLst/>
                        <a:latin typeface="Times New Roman"/>
                        <a:ea typeface="Calibri"/>
                      </a:rPr>
                      <a:t> </a:t>
                    </a:r>
                    <a:r>
                      <a:rPr lang="en-US" sz="700" kern="1600" dirty="0" err="1">
                        <a:effectLst/>
                        <a:latin typeface="Times New Roman"/>
                        <a:ea typeface="Calibri"/>
                      </a:rPr>
                      <a:t>phẩm</a:t>
                    </a:r>
                    <a:endParaRPr lang="en-US" sz="700" kern="1600" dirty="0">
                      <a:effectLst/>
                      <a:latin typeface="Times New Roman"/>
                      <a:ea typeface="Calibri"/>
                    </a:endParaRPr>
                  </a:p>
                </p:txBody>
              </p:sp>
              <p:cxnSp>
                <p:nvCxnSpPr>
                  <p:cNvPr id="21" name="AutoShape 187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542925" y="0"/>
                    <a:ext cx="0" cy="130683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22" name="AutoShape 188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809625" y="0"/>
                    <a:ext cx="0" cy="125349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23" name="Straight Arrow Connector 22"/>
                  <p:cNvCxnSpPr/>
                  <p:nvPr/>
                </p:nvCxnSpPr>
                <p:spPr>
                  <a:xfrm>
                    <a:off x="523875" y="2095500"/>
                    <a:ext cx="0" cy="460375"/>
                  </a:xfrm>
                  <a:prstGeom prst="straightConnector1">
                    <a:avLst/>
                  </a:prstGeom>
                  <a:ln>
                    <a:headEnd type="arrow"/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24" name="Group 23"/>
                  <p:cNvGrpSpPr>
                    <a:grpSpLocks/>
                  </p:cNvGrpSpPr>
                  <p:nvPr/>
                </p:nvGrpSpPr>
                <p:grpSpPr bwMode="auto">
                  <a:xfrm>
                    <a:off x="47625" y="2552700"/>
                    <a:ext cx="1036955" cy="367030"/>
                    <a:chOff x="8573" y="4899"/>
                    <a:chExt cx="1663" cy="559"/>
                  </a:xfrm>
                </p:grpSpPr>
                <p:sp>
                  <p:nvSpPr>
                    <p:cNvPr id="30" name="Text Box 20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573" y="4933"/>
                      <a:ext cx="1635" cy="52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 algn="ctr">
                      <a:solidFill>
                        <a:srgbClr val="FFFF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algn="ctr">
                        <a:lnSpc>
                          <a:spcPct val="13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700" kern="1600">
                          <a:effectLst/>
                          <a:latin typeface="Times New Roman"/>
                          <a:ea typeface="Calibri"/>
                        </a:rPr>
                        <a:t>Sản phẩm</a:t>
                      </a:r>
                    </a:p>
                  </p:txBody>
                </p:sp>
                <p:cxnSp>
                  <p:nvCxnSpPr>
                    <p:cNvPr id="31" name="AutoShape 205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601" y="4899"/>
                      <a:ext cx="1635" cy="0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2" name="AutoShape 207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601" y="5424"/>
                      <a:ext cx="1635" cy="0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</p:cxnSp>
              </p:grpSp>
              <p:grpSp>
                <p:nvGrpSpPr>
                  <p:cNvPr id="25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1190625" y="2552700"/>
                    <a:ext cx="1036955" cy="367030"/>
                    <a:chOff x="8573" y="4899"/>
                    <a:chExt cx="1663" cy="559"/>
                  </a:xfrm>
                </p:grpSpPr>
                <p:sp>
                  <p:nvSpPr>
                    <p:cNvPr id="27" name="Text Box 20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573" y="4933"/>
                      <a:ext cx="1635" cy="52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 algn="ctr">
                      <a:solidFill>
                        <a:srgbClr val="FFFFFF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algn="ctr">
                        <a:lnSpc>
                          <a:spcPct val="13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700" kern="1600">
                          <a:effectLst/>
                          <a:latin typeface="Times New Roman"/>
                          <a:ea typeface="Calibri"/>
                        </a:rPr>
                        <a:t>Danh mục</a:t>
                      </a:r>
                    </a:p>
                  </p:txBody>
                </p:sp>
                <p:cxnSp>
                  <p:nvCxnSpPr>
                    <p:cNvPr id="28" name="AutoShape 205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601" y="4899"/>
                      <a:ext cx="1635" cy="0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" name="AutoShape 207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601" y="5424"/>
                      <a:ext cx="1635" cy="0"/>
                    </a:xfrm>
                    <a:prstGeom prst="straightConnector1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=""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</p:cxnSp>
              </p:grpSp>
              <p:cxnSp>
                <p:nvCxnSpPr>
                  <p:cNvPr id="26" name="Straight Arrow Connector 25"/>
                  <p:cNvCxnSpPr/>
                  <p:nvPr/>
                </p:nvCxnSpPr>
                <p:spPr>
                  <a:xfrm>
                    <a:off x="533400" y="2095500"/>
                    <a:ext cx="1148080" cy="460375"/>
                  </a:xfrm>
                  <a:prstGeom prst="straightConnector1">
                    <a:avLst/>
                  </a:prstGeom>
                  <a:ln>
                    <a:headEnd type="arrow"/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116" name="Text Box 15"/>
          <p:cNvSpPr txBox="1">
            <a:spLocks noChangeArrowheads="1"/>
          </p:cNvSpPr>
          <p:nvPr/>
        </p:nvSpPr>
        <p:spPr bwMode="auto">
          <a:xfrm>
            <a:off x="214282" y="0"/>
            <a:ext cx="9144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II. PHÂN TÍCH THIẾT KẾ HỆ THỐNG</a:t>
            </a:r>
            <a:endParaRPr lang="en-US" sz="3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32851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-57038" y="1581150"/>
            <a:ext cx="546723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FontTx/>
              <a:buNone/>
            </a:pPr>
            <a:r>
              <a:rPr lang="en-US" sz="2000" b="1" dirty="0" smtClean="0"/>
              <a:t> </a:t>
            </a:r>
            <a:r>
              <a:rPr lang="en-US" sz="1800" b="1" dirty="0" err="1"/>
              <a:t>Biều</a:t>
            </a:r>
            <a:r>
              <a:rPr lang="en-US" sz="1800" b="1" dirty="0"/>
              <a:t> </a:t>
            </a:r>
            <a:r>
              <a:rPr lang="en-US" sz="1800" b="1" dirty="0" err="1"/>
              <a:t>đồ</a:t>
            </a:r>
            <a:r>
              <a:rPr lang="en-US" sz="1800" b="1" dirty="0"/>
              <a:t> </a:t>
            </a:r>
            <a:r>
              <a:rPr lang="en-US" sz="1800" b="1" dirty="0" err="1"/>
              <a:t>luồng</a:t>
            </a:r>
            <a:r>
              <a:rPr lang="en-US" sz="1800" b="1" dirty="0"/>
              <a:t> </a:t>
            </a:r>
            <a:r>
              <a:rPr lang="en-US" sz="1800" b="1" dirty="0" err="1"/>
              <a:t>dữ</a:t>
            </a:r>
            <a:r>
              <a:rPr lang="en-US" sz="1800" b="1" dirty="0"/>
              <a:t> </a:t>
            </a:r>
            <a:r>
              <a:rPr lang="en-US" sz="1800" b="1" dirty="0" err="1" smtClean="0"/>
              <a:t>liệu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dưới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đỉnh</a:t>
            </a:r>
            <a:r>
              <a:rPr lang="en-US" sz="1800" b="1" dirty="0" smtClean="0"/>
              <a:t>.</a:t>
            </a:r>
            <a:endParaRPr lang="en-US" sz="1800" b="1" i="1" dirty="0"/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-76200" y="1962090"/>
            <a:ext cx="9067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FontTx/>
              <a:buNone/>
            </a:pPr>
            <a:r>
              <a:rPr lang="en-US" sz="2000" b="1" dirty="0" smtClean="0"/>
              <a:t> </a:t>
            </a:r>
            <a:r>
              <a:rPr lang="en-US" sz="1800" b="1" dirty="0" err="1"/>
              <a:t>Biều</a:t>
            </a:r>
            <a:r>
              <a:rPr lang="en-US" sz="1800" b="1" dirty="0"/>
              <a:t> </a:t>
            </a:r>
            <a:r>
              <a:rPr lang="en-US" sz="1800" b="1" dirty="0" err="1"/>
              <a:t>đồ</a:t>
            </a:r>
            <a:r>
              <a:rPr lang="en-US" sz="1800" b="1" dirty="0"/>
              <a:t> </a:t>
            </a:r>
            <a:r>
              <a:rPr lang="en-US" sz="1800" b="1" dirty="0" err="1"/>
              <a:t>luồng</a:t>
            </a:r>
            <a:r>
              <a:rPr lang="en-US" sz="1800" b="1" dirty="0"/>
              <a:t> </a:t>
            </a:r>
            <a:r>
              <a:rPr lang="en-US" sz="1800" b="1" dirty="0" err="1"/>
              <a:t>dữ</a:t>
            </a:r>
            <a:r>
              <a:rPr lang="en-US" sz="1800" b="1" dirty="0"/>
              <a:t> </a:t>
            </a:r>
            <a:r>
              <a:rPr lang="en-US" sz="1800" b="1" dirty="0" err="1" smtClean="0"/>
              <a:t>liệu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dưới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đỉnh</a:t>
            </a:r>
            <a:r>
              <a:rPr lang="en-US" sz="1800" b="1" dirty="0"/>
              <a:t> </a:t>
            </a:r>
            <a:r>
              <a:rPr lang="en-US" sz="1800" b="1" dirty="0" err="1" smtClean="0"/>
              <a:t>chức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năng</a:t>
            </a:r>
            <a:r>
              <a:rPr lang="en-US" sz="1800" b="1" dirty="0" smtClean="0"/>
              <a:t> “</a:t>
            </a:r>
            <a:r>
              <a:rPr lang="en-US" sz="1800" b="1" dirty="0" err="1" smtClean="0"/>
              <a:t>Quản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trị</a:t>
            </a:r>
            <a:r>
              <a:rPr lang="en-US" sz="1800" b="1" dirty="0" smtClean="0"/>
              <a:t>”.</a:t>
            </a:r>
            <a:endParaRPr lang="en-US" sz="1800" b="1" i="1" dirty="0"/>
          </a:p>
        </p:txBody>
      </p:sp>
      <p:grpSp>
        <p:nvGrpSpPr>
          <p:cNvPr id="8" name="Group 7"/>
          <p:cNvGrpSpPr/>
          <p:nvPr/>
        </p:nvGrpSpPr>
        <p:grpSpPr>
          <a:xfrm>
            <a:off x="838200" y="2468880"/>
            <a:ext cx="7467600" cy="3779520"/>
            <a:chOff x="0" y="0"/>
            <a:chExt cx="6193790" cy="3779520"/>
          </a:xfrm>
        </p:grpSpPr>
        <p:cxnSp>
          <p:nvCxnSpPr>
            <p:cNvPr id="10" name="AutoShape 199"/>
            <p:cNvCxnSpPr>
              <a:cxnSpLocks noChangeShapeType="1"/>
            </p:cNvCxnSpPr>
            <p:nvPr/>
          </p:nvCxnSpPr>
          <p:spPr bwMode="auto">
            <a:xfrm flipH="1">
              <a:off x="1085850" y="1771650"/>
              <a:ext cx="1004570" cy="6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11" name="Group 10"/>
            <p:cNvGrpSpPr/>
            <p:nvPr/>
          </p:nvGrpSpPr>
          <p:grpSpPr>
            <a:xfrm>
              <a:off x="0" y="0"/>
              <a:ext cx="6193790" cy="3779520"/>
              <a:chOff x="0" y="0"/>
              <a:chExt cx="6193790" cy="3779520"/>
            </a:xfrm>
          </p:grpSpPr>
          <p:sp>
            <p:nvSpPr>
              <p:cNvPr id="13" name="Text Box 218"/>
              <p:cNvSpPr txBox="1">
                <a:spLocks noChangeArrowheads="1"/>
              </p:cNvSpPr>
              <p:nvPr/>
            </p:nvSpPr>
            <p:spPr bwMode="auto">
              <a:xfrm>
                <a:off x="1133475" y="1809750"/>
                <a:ext cx="755015" cy="266700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200" kern="1600">
                    <a:effectLst/>
                    <a:latin typeface="Times New Roman"/>
                    <a:ea typeface="Calibri"/>
                  </a:rPr>
                  <a:t>Trả lời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  <a:p>
                <a:pPr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200" kern="1600">
                    <a:effectLst/>
                    <a:latin typeface="Times New Roman"/>
                    <a:ea typeface="Calibri"/>
                  </a:rPr>
                  <a:t> 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14" name="Text Box 217"/>
              <p:cNvSpPr txBox="1">
                <a:spLocks noChangeArrowheads="1"/>
              </p:cNvSpPr>
              <p:nvPr/>
            </p:nvSpPr>
            <p:spPr bwMode="auto">
              <a:xfrm>
                <a:off x="1047750" y="1371600"/>
                <a:ext cx="1088390" cy="304800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200" kern="1600">
                    <a:effectLst/>
                    <a:latin typeface="Times New Roman"/>
                    <a:ea typeface="Calibri"/>
                  </a:rPr>
                  <a:t>Gửi yêu cầu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  <a:p>
                <a:pPr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200" kern="1600">
                    <a:effectLst/>
                    <a:latin typeface="Times New Roman"/>
                    <a:ea typeface="Calibri"/>
                  </a:rPr>
                  <a:t> 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15" name="AutoShape 199"/>
              <p:cNvCxnSpPr>
                <a:cxnSpLocks noChangeShapeType="1"/>
              </p:cNvCxnSpPr>
              <p:nvPr/>
            </p:nvCxnSpPr>
            <p:spPr bwMode="auto">
              <a:xfrm flipV="1">
                <a:off x="2971800" y="1914525"/>
                <a:ext cx="993775" cy="120713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6" name="Text Box 216"/>
              <p:cNvSpPr txBox="1">
                <a:spLocks noChangeArrowheads="1"/>
              </p:cNvSpPr>
              <p:nvPr/>
            </p:nvSpPr>
            <p:spPr bwMode="auto">
              <a:xfrm>
                <a:off x="4038600" y="3524250"/>
                <a:ext cx="752475" cy="255270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200" kern="1600">
                    <a:effectLst/>
                    <a:latin typeface="Times New Roman"/>
                    <a:ea typeface="Calibri"/>
                  </a:rPr>
                  <a:t>Trả lời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17" name="Text Box 215"/>
              <p:cNvSpPr txBox="1">
                <a:spLocks noChangeArrowheads="1"/>
              </p:cNvSpPr>
              <p:nvPr/>
            </p:nvSpPr>
            <p:spPr bwMode="auto">
              <a:xfrm>
                <a:off x="3905250" y="2962275"/>
                <a:ext cx="1009015" cy="333375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200" kern="1600">
                    <a:effectLst/>
                    <a:latin typeface="Times New Roman"/>
                    <a:ea typeface="Calibri"/>
                  </a:rPr>
                  <a:t>Gửi yêu cầu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18" name="Text Box 216"/>
              <p:cNvSpPr txBox="1">
                <a:spLocks noChangeArrowheads="1"/>
              </p:cNvSpPr>
              <p:nvPr/>
            </p:nvSpPr>
            <p:spPr bwMode="auto">
              <a:xfrm>
                <a:off x="4095750" y="457200"/>
                <a:ext cx="752475" cy="300990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200" kern="1600">
                    <a:effectLst/>
                    <a:latin typeface="Times New Roman"/>
                    <a:ea typeface="Calibri"/>
                  </a:rPr>
                  <a:t>Trả lời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19" name="Text Box 215"/>
              <p:cNvSpPr txBox="1">
                <a:spLocks noChangeArrowheads="1"/>
              </p:cNvSpPr>
              <p:nvPr/>
            </p:nvSpPr>
            <p:spPr bwMode="auto">
              <a:xfrm>
                <a:off x="4086225" y="0"/>
                <a:ext cx="1009015" cy="309245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200" kern="1600">
                    <a:effectLst/>
                    <a:latin typeface="Times New Roman"/>
                    <a:ea typeface="Calibri"/>
                  </a:rPr>
                  <a:t>Gửi yêu cầu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20" name="Oval 19"/>
              <p:cNvSpPr>
                <a:spLocks noChangeArrowheads="1"/>
              </p:cNvSpPr>
              <p:nvPr/>
            </p:nvSpPr>
            <p:spPr bwMode="auto">
              <a:xfrm>
                <a:off x="2066925" y="1362075"/>
                <a:ext cx="1661160" cy="749935"/>
              </a:xfrm>
              <a:prstGeom prst="ellipse">
                <a:avLst/>
              </a:prstGeom>
              <a:noFill/>
              <a:ln w="190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4BACC6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lvl="1"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  <a:buFont typeface="+mj-lt"/>
                  <a:buAutoNum type="arabicPeriod" startAt="2"/>
                </a:pPr>
                <a:r>
                  <a:rPr lang="en-US" sz="1300" kern="1600" dirty="0" smtClean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 smtClean="0">
                    <a:effectLst/>
                    <a:latin typeface="Times New Roman"/>
                    <a:ea typeface="Calibri"/>
                  </a:rPr>
                  <a:t>Cập</a:t>
                </a:r>
                <a:r>
                  <a:rPr lang="en-US" sz="1300" kern="1600" dirty="0" smtClean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nhật</a:t>
                </a:r>
                <a:r>
                  <a:rPr lang="en-US" sz="13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người</a:t>
                </a:r>
                <a:r>
                  <a:rPr lang="en-US" sz="13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dùng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21" name="Text Box 216"/>
              <p:cNvSpPr txBox="1">
                <a:spLocks noChangeArrowheads="1"/>
              </p:cNvSpPr>
              <p:nvPr/>
            </p:nvSpPr>
            <p:spPr bwMode="auto">
              <a:xfrm>
                <a:off x="1057275" y="485775"/>
                <a:ext cx="752475" cy="262890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200" kern="1600">
                    <a:effectLst/>
                    <a:latin typeface="Times New Roman"/>
                    <a:ea typeface="Calibri"/>
                  </a:rPr>
                  <a:t>Trả lời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22" name="Oval 21"/>
              <p:cNvSpPr>
                <a:spLocks noChangeArrowheads="1"/>
              </p:cNvSpPr>
              <p:nvPr/>
            </p:nvSpPr>
            <p:spPr bwMode="auto">
              <a:xfrm>
                <a:off x="1924050" y="104775"/>
                <a:ext cx="1704975" cy="551180"/>
              </a:xfrm>
              <a:prstGeom prst="ellipse">
                <a:avLst/>
              </a:prstGeom>
              <a:noFill/>
              <a:ln w="190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4BACC6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269875" indent="-269875"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300" kern="1600" dirty="0" smtClean="0">
                    <a:effectLst/>
                    <a:latin typeface="Times New Roman"/>
                    <a:ea typeface="Calibri"/>
                  </a:rPr>
                  <a:t>1. </a:t>
                </a:r>
                <a:r>
                  <a:rPr lang="en-US" sz="1300" kern="1600" dirty="0" err="1" smtClean="0">
                    <a:effectLst/>
                    <a:latin typeface="Times New Roman"/>
                    <a:ea typeface="Calibri"/>
                  </a:rPr>
                  <a:t>Đăng</a:t>
                </a:r>
                <a:r>
                  <a:rPr lang="en-US" sz="1300" kern="1600" dirty="0" smtClean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nhập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23" name="Rectangle 22"/>
              <p:cNvSpPr>
                <a:spLocks noChangeArrowheads="1"/>
              </p:cNvSpPr>
              <p:nvPr/>
            </p:nvSpPr>
            <p:spPr bwMode="auto">
              <a:xfrm>
                <a:off x="0" y="1495425"/>
                <a:ext cx="1078865" cy="428625"/>
              </a:xfrm>
              <a:prstGeom prst="rect">
                <a:avLst/>
              </a:prstGeom>
              <a:solidFill>
                <a:srgbClr val="FFFFFF"/>
              </a:solidFill>
              <a:ln w="19050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1300" kern="1600">
                    <a:effectLst/>
                    <a:latin typeface="Times New Roman"/>
                    <a:ea typeface="Calibri"/>
                  </a:rPr>
                  <a:t>Quản trị viên</a:t>
                </a:r>
              </a:p>
              <a:p>
                <a:pPr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1300" kern="1600">
                    <a:effectLst/>
                    <a:latin typeface="Times New Roman"/>
                    <a:ea typeface="Calibri"/>
                  </a:rPr>
                  <a:t> </a:t>
                </a:r>
              </a:p>
            </p:txBody>
          </p:sp>
          <p:sp>
            <p:nvSpPr>
              <p:cNvPr id="24" name="Text Box 224"/>
              <p:cNvSpPr txBox="1">
                <a:spLocks noChangeArrowheads="1"/>
              </p:cNvSpPr>
              <p:nvPr/>
            </p:nvSpPr>
            <p:spPr bwMode="auto">
              <a:xfrm>
                <a:off x="838200" y="3448050"/>
                <a:ext cx="847725" cy="262890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200" kern="1600">
                    <a:effectLst/>
                    <a:latin typeface="Times New Roman"/>
                    <a:ea typeface="Calibri"/>
                  </a:rPr>
                  <a:t>Trả lời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  <a:p>
                <a:pPr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200" kern="1600">
                    <a:effectLst/>
                    <a:latin typeface="Times New Roman"/>
                    <a:ea typeface="Calibri"/>
                  </a:rPr>
                  <a:t> 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25" name="Text Box 223"/>
              <p:cNvSpPr txBox="1">
                <a:spLocks noChangeArrowheads="1"/>
              </p:cNvSpPr>
              <p:nvPr/>
            </p:nvSpPr>
            <p:spPr bwMode="auto">
              <a:xfrm>
                <a:off x="885825" y="2962275"/>
                <a:ext cx="1007110" cy="333375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200" kern="1600">
                    <a:effectLst/>
                    <a:latin typeface="Times New Roman"/>
                    <a:ea typeface="Calibri"/>
                  </a:rPr>
                  <a:t>Gửi yêu cầu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  <a:p>
                <a:pPr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200" kern="1600">
                    <a:effectLst/>
                    <a:latin typeface="Times New Roman"/>
                    <a:ea typeface="Calibri"/>
                  </a:rPr>
                  <a:t> 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26" name="Text Box 215"/>
              <p:cNvSpPr txBox="1">
                <a:spLocks noChangeArrowheads="1"/>
              </p:cNvSpPr>
              <p:nvPr/>
            </p:nvSpPr>
            <p:spPr bwMode="auto">
              <a:xfrm>
                <a:off x="838200" y="19050"/>
                <a:ext cx="1009015" cy="285750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1200" kern="1600">
                    <a:effectLst/>
                    <a:latin typeface="Times New Roman"/>
                    <a:ea typeface="Calibri"/>
                  </a:rPr>
                  <a:t>Gửi yêu cầu</a:t>
                </a:r>
                <a:endParaRPr lang="en-US" sz="1300" kern="1600">
                  <a:effectLst/>
                  <a:latin typeface="Times New Roman"/>
                  <a:ea typeface="Calibri"/>
                </a:endParaRPr>
              </a:p>
            </p:txBody>
          </p:sp>
          <p:sp>
            <p:nvSpPr>
              <p:cNvPr id="27" name="Oval 26"/>
              <p:cNvSpPr>
                <a:spLocks noChangeArrowheads="1"/>
              </p:cNvSpPr>
              <p:nvPr/>
            </p:nvSpPr>
            <p:spPr bwMode="auto">
              <a:xfrm>
                <a:off x="1733550" y="3124200"/>
                <a:ext cx="1619250" cy="655320"/>
              </a:xfrm>
              <a:prstGeom prst="ellipse">
                <a:avLst/>
              </a:prstGeom>
              <a:noFill/>
              <a:ln w="190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4BACC6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lvl="1" indent="3175"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  <a:buFont typeface="+mj-lt"/>
                  <a:buAutoNum type="arabicPeriod" startAt="3"/>
                </a:pPr>
                <a:r>
                  <a:rPr lang="en-US" sz="13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Đăng</a:t>
                </a:r>
                <a:r>
                  <a:rPr lang="en-US" sz="13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xuất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</p:txBody>
          </p:sp>
          <p:cxnSp>
            <p:nvCxnSpPr>
              <p:cNvPr id="28" name="AutoShape 194"/>
              <p:cNvCxnSpPr>
                <a:cxnSpLocks noChangeShapeType="1"/>
              </p:cNvCxnSpPr>
              <p:nvPr/>
            </p:nvCxnSpPr>
            <p:spPr bwMode="auto">
              <a:xfrm flipV="1">
                <a:off x="581025" y="342900"/>
                <a:ext cx="635" cy="109093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9" name="AutoShape 195"/>
              <p:cNvCxnSpPr>
                <a:cxnSpLocks noChangeShapeType="1"/>
              </p:cNvCxnSpPr>
              <p:nvPr/>
            </p:nvCxnSpPr>
            <p:spPr bwMode="auto">
              <a:xfrm>
                <a:off x="600075" y="342900"/>
                <a:ext cx="132143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0" name="AutoShape 196"/>
              <p:cNvCxnSpPr>
                <a:cxnSpLocks noChangeShapeType="1"/>
              </p:cNvCxnSpPr>
              <p:nvPr/>
            </p:nvCxnSpPr>
            <p:spPr bwMode="auto">
              <a:xfrm flipH="1">
                <a:off x="838200" y="514350"/>
                <a:ext cx="111442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" name="AutoShape 197"/>
              <p:cNvCxnSpPr>
                <a:cxnSpLocks noChangeShapeType="1"/>
              </p:cNvCxnSpPr>
              <p:nvPr/>
            </p:nvCxnSpPr>
            <p:spPr bwMode="auto">
              <a:xfrm>
                <a:off x="847725" y="514350"/>
                <a:ext cx="0" cy="93091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2" name="AutoShape 200"/>
              <p:cNvCxnSpPr>
                <a:cxnSpLocks noChangeShapeType="1"/>
              </p:cNvCxnSpPr>
              <p:nvPr/>
            </p:nvCxnSpPr>
            <p:spPr bwMode="auto">
              <a:xfrm>
                <a:off x="838200" y="1933575"/>
                <a:ext cx="9525" cy="131445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3" name="AutoShape 201"/>
              <p:cNvCxnSpPr>
                <a:cxnSpLocks noChangeShapeType="1"/>
              </p:cNvCxnSpPr>
              <p:nvPr/>
            </p:nvCxnSpPr>
            <p:spPr bwMode="auto">
              <a:xfrm flipH="1">
                <a:off x="581025" y="3476625"/>
                <a:ext cx="1151890" cy="63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4" name="AutoShape 202"/>
              <p:cNvCxnSpPr>
                <a:cxnSpLocks noChangeShapeType="1"/>
              </p:cNvCxnSpPr>
              <p:nvPr/>
            </p:nvCxnSpPr>
            <p:spPr bwMode="auto">
              <a:xfrm flipV="1">
                <a:off x="590550" y="1933575"/>
                <a:ext cx="635" cy="154368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5" name="AutoShape 203"/>
              <p:cNvCxnSpPr>
                <a:cxnSpLocks noChangeShapeType="1"/>
              </p:cNvCxnSpPr>
              <p:nvPr/>
            </p:nvCxnSpPr>
            <p:spPr bwMode="auto">
              <a:xfrm>
                <a:off x="838200" y="3248025"/>
                <a:ext cx="99060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grpSp>
            <p:nvGrpSpPr>
              <p:cNvPr id="36" name="Group 35"/>
              <p:cNvGrpSpPr>
                <a:grpSpLocks/>
              </p:cNvGrpSpPr>
              <p:nvPr/>
            </p:nvGrpSpPr>
            <p:grpSpPr bwMode="auto">
              <a:xfrm>
                <a:off x="3943350" y="1581150"/>
                <a:ext cx="1036955" cy="354965"/>
                <a:chOff x="8573" y="4899"/>
                <a:chExt cx="1663" cy="559"/>
              </a:xfrm>
            </p:grpSpPr>
            <p:sp>
              <p:nvSpPr>
                <p:cNvPr id="48" name="Text Box 204"/>
                <p:cNvSpPr txBox="1">
                  <a:spLocks noChangeArrowheads="1"/>
                </p:cNvSpPr>
                <p:nvPr/>
              </p:nvSpPr>
              <p:spPr bwMode="auto">
                <a:xfrm>
                  <a:off x="8573" y="4933"/>
                  <a:ext cx="1635" cy="525"/>
                </a:xfrm>
                <a:prstGeom prst="rect">
                  <a:avLst/>
                </a:prstGeom>
                <a:solidFill>
                  <a:srgbClr val="FFFFFF"/>
                </a:solidFill>
                <a:ln w="9525" algn="ctr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35000"/>
                    </a:lnSpc>
                    <a:spcBef>
                      <a:spcPts val="300"/>
                    </a:spcBef>
                    <a:spcAft>
                      <a:spcPts val="0"/>
                    </a:spcAft>
                  </a:pPr>
                  <a:r>
                    <a:rPr lang="en-US" sz="1200" kern="1600">
                      <a:effectLst/>
                      <a:latin typeface="Times New Roman"/>
                      <a:ea typeface="Calibri"/>
                    </a:rPr>
                    <a:t>Người dùng</a:t>
                  </a:r>
                  <a:endParaRPr lang="en-US" sz="1300" kern="1600">
                    <a:effectLst/>
                    <a:latin typeface="Times New Roman"/>
                    <a:ea typeface="Calibri"/>
                  </a:endParaRPr>
                </a:p>
              </p:txBody>
            </p:sp>
            <p:cxnSp>
              <p:nvCxnSpPr>
                <p:cNvPr id="49" name="AutoShape 205"/>
                <p:cNvCxnSpPr>
                  <a:cxnSpLocks noChangeShapeType="1"/>
                </p:cNvCxnSpPr>
                <p:nvPr/>
              </p:nvCxnSpPr>
              <p:spPr bwMode="auto">
                <a:xfrm>
                  <a:off x="8601" y="4899"/>
                  <a:ext cx="1635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0" name="AutoShape 207"/>
                <p:cNvCxnSpPr>
                  <a:cxnSpLocks noChangeShapeType="1"/>
                </p:cNvCxnSpPr>
                <p:nvPr/>
              </p:nvCxnSpPr>
              <p:spPr bwMode="auto">
                <a:xfrm>
                  <a:off x="8601" y="5424"/>
                  <a:ext cx="1635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  <p:cxnSp>
            <p:nvCxnSpPr>
              <p:cNvPr id="37" name="AutoShape 208"/>
              <p:cNvCxnSpPr>
                <a:cxnSpLocks noChangeShapeType="1"/>
              </p:cNvCxnSpPr>
              <p:nvPr/>
            </p:nvCxnSpPr>
            <p:spPr bwMode="auto">
              <a:xfrm flipV="1">
                <a:off x="5686425" y="285750"/>
                <a:ext cx="5080" cy="12242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8" name="AutoShape 209"/>
              <p:cNvCxnSpPr>
                <a:cxnSpLocks noChangeShapeType="1"/>
              </p:cNvCxnSpPr>
              <p:nvPr/>
            </p:nvCxnSpPr>
            <p:spPr bwMode="auto">
              <a:xfrm flipH="1">
                <a:off x="3543300" y="285750"/>
                <a:ext cx="2143125" cy="63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" name="AutoShape 213"/>
              <p:cNvCxnSpPr>
                <a:cxnSpLocks noChangeShapeType="1"/>
              </p:cNvCxnSpPr>
              <p:nvPr/>
            </p:nvCxnSpPr>
            <p:spPr bwMode="auto">
              <a:xfrm flipH="1">
                <a:off x="3286125" y="3324225"/>
                <a:ext cx="211518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0" name="AutoShape 232"/>
              <p:cNvCxnSpPr>
                <a:cxnSpLocks noChangeShapeType="1"/>
              </p:cNvCxnSpPr>
              <p:nvPr/>
            </p:nvCxnSpPr>
            <p:spPr bwMode="auto">
              <a:xfrm flipH="1" flipV="1">
                <a:off x="5400675" y="1943100"/>
                <a:ext cx="1270" cy="138112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1" name="AutoShape 233"/>
              <p:cNvCxnSpPr>
                <a:cxnSpLocks noChangeShapeType="1"/>
              </p:cNvCxnSpPr>
              <p:nvPr/>
            </p:nvCxnSpPr>
            <p:spPr bwMode="auto">
              <a:xfrm>
                <a:off x="3543300" y="495300"/>
                <a:ext cx="185864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2" name="AutoShape 234"/>
              <p:cNvCxnSpPr>
                <a:cxnSpLocks noChangeShapeType="1"/>
              </p:cNvCxnSpPr>
              <p:nvPr/>
            </p:nvCxnSpPr>
            <p:spPr bwMode="auto">
              <a:xfrm>
                <a:off x="5400675" y="495300"/>
                <a:ext cx="0" cy="104521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3" name="AutoShape 235"/>
              <p:cNvCxnSpPr>
                <a:cxnSpLocks noChangeShapeType="1"/>
              </p:cNvCxnSpPr>
              <p:nvPr/>
            </p:nvCxnSpPr>
            <p:spPr bwMode="auto">
              <a:xfrm>
                <a:off x="3286125" y="3543300"/>
                <a:ext cx="240474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4" name="AutoShape 236"/>
              <p:cNvCxnSpPr>
                <a:cxnSpLocks noChangeShapeType="1"/>
              </p:cNvCxnSpPr>
              <p:nvPr/>
            </p:nvCxnSpPr>
            <p:spPr bwMode="auto">
              <a:xfrm flipV="1">
                <a:off x="5686425" y="2009775"/>
                <a:ext cx="634" cy="152336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5" name="Rectangle 44"/>
              <p:cNvSpPr>
                <a:spLocks noChangeArrowheads="1"/>
              </p:cNvSpPr>
              <p:nvPr/>
            </p:nvSpPr>
            <p:spPr bwMode="auto">
              <a:xfrm>
                <a:off x="5114925" y="1562100"/>
                <a:ext cx="1078865" cy="447675"/>
              </a:xfrm>
              <a:prstGeom prst="rect">
                <a:avLst/>
              </a:prstGeom>
              <a:solidFill>
                <a:srgbClr val="FFFFFF"/>
              </a:solidFill>
              <a:ln w="19050" algn="ctr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Người</a:t>
                </a:r>
                <a:r>
                  <a:rPr lang="en-US" sz="1300" kern="1600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300" kern="1600" dirty="0" err="1">
                    <a:effectLst/>
                    <a:latin typeface="Times New Roman"/>
                    <a:ea typeface="Calibri"/>
                  </a:rPr>
                  <a:t>dùng</a:t>
                </a:r>
                <a:endParaRPr lang="en-US" sz="1300" kern="1600" dirty="0">
                  <a:effectLst/>
                  <a:latin typeface="Times New Roman"/>
                  <a:ea typeface="Calibri"/>
                </a:endParaRPr>
              </a:p>
              <a:p>
                <a:pPr>
                  <a:lnSpc>
                    <a:spcPct val="135000"/>
                  </a:lnSpc>
                  <a:spcBef>
                    <a:spcPts val="720"/>
                  </a:spcBef>
                  <a:spcAft>
                    <a:spcPts val="720"/>
                  </a:spcAft>
                </a:pPr>
                <a:r>
                  <a:rPr lang="en-US" sz="1300" kern="1600" dirty="0">
                    <a:effectLst/>
                    <a:latin typeface="Times New Roman"/>
                    <a:ea typeface="Calibri"/>
                  </a:rPr>
                  <a:t> </a:t>
                </a:r>
              </a:p>
            </p:txBody>
          </p:sp>
          <p:cxnSp>
            <p:nvCxnSpPr>
              <p:cNvPr id="46" name="AutoShape 238"/>
              <p:cNvCxnSpPr>
                <a:cxnSpLocks noChangeShapeType="1"/>
              </p:cNvCxnSpPr>
              <p:nvPr/>
            </p:nvCxnSpPr>
            <p:spPr bwMode="auto">
              <a:xfrm flipH="1" flipV="1">
                <a:off x="3238500" y="676275"/>
                <a:ext cx="726440" cy="86169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7" name="AutoShape 239"/>
              <p:cNvCxnSpPr>
                <a:cxnSpLocks noChangeShapeType="1"/>
              </p:cNvCxnSpPr>
              <p:nvPr/>
            </p:nvCxnSpPr>
            <p:spPr bwMode="auto">
              <a:xfrm flipH="1">
                <a:off x="3733800" y="1752600"/>
                <a:ext cx="23177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12" name="AutoShape 198"/>
            <p:cNvCxnSpPr>
              <a:cxnSpLocks noChangeShapeType="1"/>
            </p:cNvCxnSpPr>
            <p:nvPr/>
          </p:nvCxnSpPr>
          <p:spPr bwMode="auto">
            <a:xfrm>
              <a:off x="1095375" y="1619250"/>
              <a:ext cx="101409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51" name="Text Box 15"/>
          <p:cNvSpPr txBox="1">
            <a:spLocks noChangeArrowheads="1"/>
          </p:cNvSpPr>
          <p:nvPr/>
        </p:nvSpPr>
        <p:spPr bwMode="auto">
          <a:xfrm>
            <a:off x="457200" y="762000"/>
            <a:ext cx="882970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II. PHÂN TÍCH THIẾT KẾ HỆ THỐNG</a:t>
            </a:r>
            <a:endParaRPr lang="en-US" sz="30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21028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169gl">
  <a:themeElements>
    <a:clrScheme name="Office Theme 1">
      <a:dk1>
        <a:srgbClr val="000000"/>
      </a:dk1>
      <a:lt1>
        <a:srgbClr val="FFFFFF"/>
      </a:lt1>
      <a:dk2>
        <a:srgbClr val="233DA9"/>
      </a:dk2>
      <a:lt2>
        <a:srgbClr val="DDDDDD"/>
      </a:lt2>
      <a:accent1>
        <a:srgbClr val="65AAE9"/>
      </a:accent1>
      <a:accent2>
        <a:srgbClr val="B2B2B2"/>
      </a:accent2>
      <a:accent3>
        <a:srgbClr val="FFFFFF"/>
      </a:accent3>
      <a:accent4>
        <a:srgbClr val="000000"/>
      </a:accent4>
      <a:accent5>
        <a:srgbClr val="B8D2F2"/>
      </a:accent5>
      <a:accent6>
        <a:srgbClr val="A1A1A1"/>
      </a:accent6>
      <a:hlink>
        <a:srgbClr val="7DA0D3"/>
      </a:hlink>
      <a:folHlink>
        <a:srgbClr val="B2E385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233DA9"/>
        </a:dk2>
        <a:lt2>
          <a:srgbClr val="DDDDDD"/>
        </a:lt2>
        <a:accent1>
          <a:srgbClr val="65AAE9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B8D2F2"/>
        </a:accent5>
        <a:accent6>
          <a:srgbClr val="A1A1A1"/>
        </a:accent6>
        <a:hlink>
          <a:srgbClr val="7DA0D3"/>
        </a:hlink>
        <a:folHlink>
          <a:srgbClr val="B2E3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632769"/>
        </a:dk2>
        <a:lt2>
          <a:srgbClr val="DDDDDD"/>
        </a:lt2>
        <a:accent1>
          <a:srgbClr val="8B8DE1"/>
        </a:accent1>
        <a:accent2>
          <a:srgbClr val="FF997D"/>
        </a:accent2>
        <a:accent3>
          <a:srgbClr val="FFFFFF"/>
        </a:accent3>
        <a:accent4>
          <a:srgbClr val="000000"/>
        </a:accent4>
        <a:accent5>
          <a:srgbClr val="C4C5EE"/>
        </a:accent5>
        <a:accent6>
          <a:srgbClr val="E78A71"/>
        </a:accent6>
        <a:hlink>
          <a:srgbClr val="58AFD2"/>
        </a:hlink>
        <a:folHlink>
          <a:srgbClr val="BFDF6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37737F"/>
        </a:dk2>
        <a:lt2>
          <a:srgbClr val="DDDDDD"/>
        </a:lt2>
        <a:accent1>
          <a:srgbClr val="52BCB2"/>
        </a:accent1>
        <a:accent2>
          <a:srgbClr val="E0A56A"/>
        </a:accent2>
        <a:accent3>
          <a:srgbClr val="FFFFFF"/>
        </a:accent3>
        <a:accent4>
          <a:srgbClr val="000000"/>
        </a:accent4>
        <a:accent5>
          <a:srgbClr val="B3DAD5"/>
        </a:accent5>
        <a:accent6>
          <a:srgbClr val="CB955F"/>
        </a:accent6>
        <a:hlink>
          <a:srgbClr val="A0C264"/>
        </a:hlink>
        <a:folHlink>
          <a:srgbClr val="DCDC2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2477</TotalTime>
  <Words>1297</Words>
  <Application>Microsoft Office PowerPoint</Application>
  <PresentationFormat>On-screen Show (4:3)</PresentationFormat>
  <Paragraphs>341</Paragraphs>
  <Slides>28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cdb2004169gl</vt:lpstr>
      <vt:lpstr>Image</vt:lpstr>
      <vt:lpstr>Slide 1</vt:lpstr>
      <vt:lpstr>Slide 2</vt:lpstr>
      <vt:lpstr>Slide 3</vt:lpstr>
      <vt:lpstr>Một số hình ảnh sự tiện dụng của việc mua hàng qua internet</vt:lpstr>
      <vt:lpstr>Sự tiện dụng của việc mua hàng trực tuyến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&lt;div class="center1"&gt;  &lt;h4&gt;ĐĂNG NHẬP&lt;/h4&gt;  &lt;?php if(isset( $_SESSION['username'])){ ?&gt; &lt;div id="dangnhap-in"&gt;  &lt;span id="xinchao"&gt;  &lt;p&gt;Xin chào: &lt;span&gt;&lt;?php echo $_SESSION['username'] ?&gt;&lt;/span&gt;&lt;/p&gt;&lt;/span&gt;  &lt;span id="logout"&gt;&lt;p&gt;&lt;a href="logout.php"&gt;Logout&lt;/a&gt;&lt;/p&gt;&lt;/span&gt; &lt;/div&gt; &lt;!-- End .dangnhap-in--&gt; &lt;?php  } Else{ ?&gt; &lt;div id="dangnhap-in"&gt;  &lt;form action="dangnhap.php" method="post"&gt;   &lt;span&gt;   &lt;p&gt;Username: &lt;input type="text" size="10" name="user"&gt;&lt;/p&gt;&lt;br&gt;   &lt;p&gt;Password: &lt;input type="password" size="10" name="pass"&gt;&lt;/p&gt;&lt;br&gt;   &lt;/span&gt;   &lt;a href="index.php?content=dangnhap"&gt;   &lt;button name="login"&gt;Đăng nhập&lt;/button&gt;&lt;/a&gt;&lt;br&gt;  &lt;/form&gt;  &lt;ul&gt;   &lt;li&gt;&lt;a href="index.php?content=dangky"&gt;Đăng ký&lt;/a&gt;&lt;/li&gt;  &lt;/ul&gt; &lt;/div&gt; &lt;!-- End .dangnhap-in--&gt; &lt;?php } ?&gt; &lt;/div&gt;&lt;!-- End .center1--&gt; </vt:lpstr>
      <vt:lpstr>Slide 18</vt:lpstr>
      <vt:lpstr>&lt;link rel="stylesheet" href="css/them_sanpham.css"&gt; &lt;?php   //include('../include/connect.php');   $idsp=$_GET['idsp'];         $sql="select * from sanpham where idsp=$idsp";          $rows=mysql_query($sql);          $row=mysql_fetch_array($rows); ?&gt; &lt;form action="update_sanpham.php?idsp=&lt;?php echo $idsp;?&gt;" method="post" name="frm" onsubmit="" enctype="multipart/form-data"&gt;  &lt;table&gt;    &lt;tr class="tieude_themsp"&gt;     &lt;td colspan=2&gt;Sửa Sản Phẩm &lt;/td&gt;    &lt;/tr&gt;       &lt;tr&gt;              &lt;td&gt;Tên SP&lt;/td&gt;&lt;td&gt;&lt;input type="text" name="tensp" value="&lt;?php echo $row['tensp'] ?&gt;"/&gt;&lt;/td&gt;             &lt;/tr&gt;             &lt;tr&gt;              &lt;td&gt;Hình ảnh&lt;/td&gt;&lt;td class="img_hienthi_sp"&gt;&lt;img src="../img/uploads/&lt;?=$row['hinhanh']?&gt;" width="80" height="120"/&gt;&lt;br /&gt;&lt;br /&gt;&lt;input type="file" name="hinhanh" /&gt;&lt;/td&gt;             &lt;/tr&gt;</vt:lpstr>
      <vt:lpstr>&lt;tr&gt;              &lt;td&gt;Màu&lt;/td&gt;&lt;td&gt;&lt;input type="text" name="mau" value="&lt;?php echo $row['mau'] ?&gt;"/&gt;&lt;/td&gt;             &lt;/tr&gt;             &lt;tr&gt;              &lt;td&gt;Chi tiết&lt;/td&gt;&lt;td&gt;&lt;textarea name="chitiet" id="chitiet"&gt;&lt;?php echo $row['chitiet'] ?&gt;&lt;/textarea&gt;&lt;/td&gt;             &lt;/tr&gt;      &lt;tr&gt;              &lt;td&gt;Số lượng&lt;/td&gt;&lt;td&gt;&lt;input type="text" name="soluong" size="5" value="&lt;?php echo $row['soluong'] ?&gt;"/&gt;&lt;/td&gt;             &lt;/tr&gt;    &lt;tr&gt;              &lt;td&gt;Đã bán&lt;/td&gt;&lt;td&gt;&lt;input type="text" name="daban" size="5" value="&lt;?php echo $row['daban'] ?&gt;"/&gt;&lt;/td&gt;             &lt;/tr&gt;             &lt;tr&gt;              &lt;td&gt;Giá&lt;/td&gt;&lt;td&gt;&lt;input type="text" name="gia" value="&lt;?php echo $row['gia'] ?&gt;"/&gt;&lt;/td&gt;             &lt;/tr&gt;    &lt;tr&gt;              &lt;td&gt;Giảm giá&lt;/td&gt;&lt;td&gt;&lt;input type="text" name="khuyenmai1" size="1" value="&lt;?php echo $row['khuyenmai1'] ?&gt;" /&gt; &amp;nbsp %&lt;/td&gt;             &lt;/tr&gt;    &lt;tr&gt;              &lt;td&gt;Tặng thêm &lt;/td&gt;&lt;td&gt;&lt;textarea name="khuyenmai2"&gt;&lt;?php echo $row['khuyenmai2'] ?&gt;&lt;/textarea&gt;&lt;/td&gt;             &lt;/tr&gt;</vt:lpstr>
      <vt:lpstr>&lt;tr&gt;              &lt;td&gt;Mã DM&lt;/td&gt;&lt;td&gt;       &lt;select name="danhmuc"&gt;      &lt;?php        $sql1="select * from danhmuc";       $rows1=mysql_query($sql1);       while($row1=mysql_fetch_array($rows1))      {      ?&gt;      &lt;option value="&lt;?php echo $row1['madm']?&gt;" &lt;?php if($row['madm']==$row1['madm']) echo 'selected="selected"';?&gt;&gt;&lt;?php echo $row1['tendm']?&gt;&lt;/option&gt;      &lt;?php }?&gt;      &lt;/select&gt;          &lt;/td&gt;             &lt;/tr&gt;             &lt;tr&gt;                 &lt;td colspan=2 class="input"&gt; &lt;input type="submit" name="update" value="Update" /&gt;                 &lt;input type="reset" name="" value="Hủy" /&gt;&lt;/td&gt;             &lt;/tr&gt;         &lt;/table&gt;   &lt;/form&gt; &lt;script type="text/javascript" language="javascript"&gt;     CKEDITOR.replace( 'chitiet', {  uiColor: '#d1d1d1' }); &lt;/script&gt;</vt:lpstr>
      <vt:lpstr>Slide 22</vt:lpstr>
      <vt:lpstr>Slide 23</vt:lpstr>
      <vt:lpstr>&lt;div id="timkiem"&gt; &lt;div class="center1"&gt;&lt;h4&gt;TÌM KIẾM &lt;/h4&gt; &lt;div id="select"&gt;  &lt;form action="index.php?content=timkiem" method="post"&gt;   &lt;input type="text" name="timkiem" /&gt; &lt;div id="select2"&gt;   &lt;select name="gia"&gt;    &lt;option value="0"&gt; - Chọn giá - &lt;/option&gt;    &lt;option value="1"&gt;&lt; 1.000.000&lt;/option&gt;    &lt;option value="2"&gt;1.000.000 - 3.000.000&lt;/option&gt;    &lt;option value="3"&gt;3.000.000 - 5.000.000&lt;/option&gt;    &lt;option value="4"&gt;5.000.000 - 8.000.000&lt;/option&gt;    &lt;option value="5"&gt;8.000.000 - 10.000.000&lt;/option&gt;    &lt;option value="6"&gt;&gt; 10.000.000&lt;/option&gt;   &lt;/select&gt;   &lt;input type="submit" name="btntk" value="Tìm kiếm" /&gt;  &lt;/form&gt; &lt;/div&gt;&lt;!-- End .select2--&gt; &lt;/div&gt;&lt;!-- End .select--&gt; &lt;/div&gt;&lt;!-- End .center1--&gt; &lt;/div&gt;&lt;!-- End .timkiem--&gt; </vt:lpstr>
      <vt:lpstr>Slide 25</vt:lpstr>
      <vt:lpstr>Slide 26</vt:lpstr>
      <vt:lpstr>Slide 27</vt:lpstr>
      <vt:lpstr>  THỰC HiỆN : Vũ Văn Thông Lớp : 63CCTH03 Mail : vuthong.chipit@mail.com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Xây dựng Website bán điện thoại trực tuyến</dc:title>
  <dc:creator>thanh dat</dc:creator>
  <cp:lastModifiedBy>Chip</cp:lastModifiedBy>
  <cp:revision>129</cp:revision>
  <dcterms:created xsi:type="dcterms:W3CDTF">2014-01-18T10:00:22Z</dcterms:created>
  <dcterms:modified xsi:type="dcterms:W3CDTF">2016-05-16T19:12:48Z</dcterms:modified>
</cp:coreProperties>
</file>